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57" r:id="rId6"/>
    <p:sldId id="258" r:id="rId7"/>
    <p:sldId id="259" r:id="rId8"/>
    <p:sldId id="260" r:id="rId9"/>
    <p:sldId id="261" r:id="rId10"/>
    <p:sldId id="262" r:id="rId11"/>
    <p:sldId id="263" r:id="rId12"/>
    <p:sldId id="265" r:id="rId13"/>
    <p:sldId id="264" r:id="rId14"/>
    <p:sldId id="267" r:id="rId15"/>
    <p:sldId id="269" r:id="rId16"/>
    <p:sldId id="270" r:id="rId17"/>
    <p:sldId id="271" r:id="rId18"/>
    <p:sldId id="272" r:id="rId19"/>
    <p:sldId id="274" r:id="rId20"/>
    <p:sldId id="276" r:id="rId21"/>
    <p:sldId id="277"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82C0"/>
    <a:srgbClr val="C056EC"/>
    <a:srgbClr val="8933EC"/>
    <a:srgbClr val="EC5FE9"/>
    <a:srgbClr val="AC49F6"/>
    <a:srgbClr val="8237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8"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B675E-59C6-4B42-AEA7-3F563611F794}" type="datetimeFigureOut">
              <a:rPr lang="en-US" smtClean="0"/>
              <a:t>9/30/2019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206733-FD70-C946-B11A-E237B0FCF633}" type="slidenum">
              <a:rPr lang="en-US" smtClean="0"/>
              <a:t>‹nr.›</a:t>
            </a:fld>
            <a:endParaRPr lang="en-US"/>
          </a:p>
        </p:txBody>
      </p:sp>
    </p:spTree>
    <p:extLst>
      <p:ext uri="{BB962C8B-B14F-4D97-AF65-F5344CB8AC3E}">
        <p14:creationId xmlns:p14="http://schemas.microsoft.com/office/powerpoint/2010/main" val="2537490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4897BE-7362-4E53-A03D-E9C5B0FCA64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F06D0DF-708E-4221-A48A-1D81584A44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5043EB1-F7D4-4A8A-8BD5-E16F97A0CB8C}"/>
              </a:ext>
            </a:extLst>
          </p:cNvPr>
          <p:cNvSpPr>
            <a:spLocks noGrp="1"/>
          </p:cNvSpPr>
          <p:nvPr>
            <p:ph type="dt" sz="half" idx="10"/>
          </p:nvPr>
        </p:nvSpPr>
        <p:spPr/>
        <p:txBody>
          <a:bodyPr/>
          <a:lstStyle/>
          <a:p>
            <a:fld id="{54CFD05C-20A8-4414-8A49-FED60956F1EF}" type="datetimeFigureOut">
              <a:rPr lang="nl-NL" smtClean="0"/>
              <a:t>30-9-2019</a:t>
            </a:fld>
            <a:endParaRPr lang="nl-NL"/>
          </a:p>
        </p:txBody>
      </p:sp>
      <p:sp>
        <p:nvSpPr>
          <p:cNvPr id="5" name="Tijdelijke aanduiding voor voettekst 4">
            <a:extLst>
              <a:ext uri="{FF2B5EF4-FFF2-40B4-BE49-F238E27FC236}">
                <a16:creationId xmlns:a16="http://schemas.microsoft.com/office/drawing/2014/main" id="{1D802E50-95F9-4793-BC2C-DBE0A43F649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E44F3D0-B742-42D8-B6E3-5D89FBF57F6D}"/>
              </a:ext>
            </a:extLst>
          </p:cNvPr>
          <p:cNvSpPr>
            <a:spLocks noGrp="1"/>
          </p:cNvSpPr>
          <p:nvPr>
            <p:ph type="sldNum" sz="quarter" idx="12"/>
          </p:nvPr>
        </p:nvSpPr>
        <p:spPr/>
        <p:txBody>
          <a:bodyPr/>
          <a:lstStyle/>
          <a:p>
            <a:fld id="{A2E6DD19-2A31-4147-B14D-93B33C225B0F}" type="slidenum">
              <a:rPr lang="nl-NL" smtClean="0"/>
              <a:t>‹nr.›</a:t>
            </a:fld>
            <a:endParaRPr lang="nl-NL"/>
          </a:p>
        </p:txBody>
      </p:sp>
    </p:spTree>
    <p:extLst>
      <p:ext uri="{BB962C8B-B14F-4D97-AF65-F5344CB8AC3E}">
        <p14:creationId xmlns:p14="http://schemas.microsoft.com/office/powerpoint/2010/main" val="2575084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B49E2-7AF3-4422-9DE5-F830DE9329F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38A7AD0-3479-4E59-84C8-A48B709D9C2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691E55-0B97-4E78-AA95-AF78B5C0244B}"/>
              </a:ext>
            </a:extLst>
          </p:cNvPr>
          <p:cNvSpPr>
            <a:spLocks noGrp="1"/>
          </p:cNvSpPr>
          <p:nvPr>
            <p:ph type="dt" sz="half" idx="10"/>
          </p:nvPr>
        </p:nvSpPr>
        <p:spPr/>
        <p:txBody>
          <a:bodyPr/>
          <a:lstStyle/>
          <a:p>
            <a:fld id="{54CFD05C-20A8-4414-8A49-FED60956F1EF}" type="datetimeFigureOut">
              <a:rPr lang="nl-NL" smtClean="0"/>
              <a:t>30-9-2019</a:t>
            </a:fld>
            <a:endParaRPr lang="nl-NL"/>
          </a:p>
        </p:txBody>
      </p:sp>
      <p:sp>
        <p:nvSpPr>
          <p:cNvPr id="5" name="Tijdelijke aanduiding voor voettekst 4">
            <a:extLst>
              <a:ext uri="{FF2B5EF4-FFF2-40B4-BE49-F238E27FC236}">
                <a16:creationId xmlns:a16="http://schemas.microsoft.com/office/drawing/2014/main" id="{A4306923-92D4-4BD0-9BA1-2957063909C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2EB5481-D876-4089-9583-3139F01ABF2A}"/>
              </a:ext>
            </a:extLst>
          </p:cNvPr>
          <p:cNvSpPr>
            <a:spLocks noGrp="1"/>
          </p:cNvSpPr>
          <p:nvPr>
            <p:ph type="sldNum" sz="quarter" idx="12"/>
          </p:nvPr>
        </p:nvSpPr>
        <p:spPr/>
        <p:txBody>
          <a:bodyPr/>
          <a:lstStyle/>
          <a:p>
            <a:fld id="{A2E6DD19-2A31-4147-B14D-93B33C225B0F}" type="slidenum">
              <a:rPr lang="nl-NL" smtClean="0"/>
              <a:t>‹nr.›</a:t>
            </a:fld>
            <a:endParaRPr lang="nl-NL"/>
          </a:p>
        </p:txBody>
      </p:sp>
    </p:spTree>
    <p:extLst>
      <p:ext uri="{BB962C8B-B14F-4D97-AF65-F5344CB8AC3E}">
        <p14:creationId xmlns:p14="http://schemas.microsoft.com/office/powerpoint/2010/main" val="2762924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07A5BB7-68DB-4566-AD77-8A9A9DF2395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855D079-06E0-47DD-A196-6DE3258B818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42FC7DE-D3F0-4AB1-9971-CFE1B77DAF36}"/>
              </a:ext>
            </a:extLst>
          </p:cNvPr>
          <p:cNvSpPr>
            <a:spLocks noGrp="1"/>
          </p:cNvSpPr>
          <p:nvPr>
            <p:ph type="dt" sz="half" idx="10"/>
          </p:nvPr>
        </p:nvSpPr>
        <p:spPr/>
        <p:txBody>
          <a:bodyPr/>
          <a:lstStyle/>
          <a:p>
            <a:fld id="{54CFD05C-20A8-4414-8A49-FED60956F1EF}" type="datetimeFigureOut">
              <a:rPr lang="nl-NL" smtClean="0"/>
              <a:t>30-9-2019</a:t>
            </a:fld>
            <a:endParaRPr lang="nl-NL"/>
          </a:p>
        </p:txBody>
      </p:sp>
      <p:sp>
        <p:nvSpPr>
          <p:cNvPr id="5" name="Tijdelijke aanduiding voor voettekst 4">
            <a:extLst>
              <a:ext uri="{FF2B5EF4-FFF2-40B4-BE49-F238E27FC236}">
                <a16:creationId xmlns:a16="http://schemas.microsoft.com/office/drawing/2014/main" id="{6AF180A1-8CB7-4591-87E0-13117378411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B8D43FB-EE6D-4F87-A3AD-C2D6E40B8BA5}"/>
              </a:ext>
            </a:extLst>
          </p:cNvPr>
          <p:cNvSpPr>
            <a:spLocks noGrp="1"/>
          </p:cNvSpPr>
          <p:nvPr>
            <p:ph type="sldNum" sz="quarter" idx="12"/>
          </p:nvPr>
        </p:nvSpPr>
        <p:spPr/>
        <p:txBody>
          <a:bodyPr/>
          <a:lstStyle/>
          <a:p>
            <a:fld id="{A2E6DD19-2A31-4147-B14D-93B33C225B0F}" type="slidenum">
              <a:rPr lang="nl-NL" smtClean="0"/>
              <a:t>‹nr.›</a:t>
            </a:fld>
            <a:endParaRPr lang="nl-NL"/>
          </a:p>
        </p:txBody>
      </p:sp>
    </p:spTree>
    <p:extLst>
      <p:ext uri="{BB962C8B-B14F-4D97-AF65-F5344CB8AC3E}">
        <p14:creationId xmlns:p14="http://schemas.microsoft.com/office/powerpoint/2010/main" val="1562497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9"/>
            <a:ext cx="109728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609600" y="1600201"/>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600201"/>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09600" y="3938591"/>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6197600" y="3938591"/>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E62CEC7F-681E-BE42-A9DC-03F6BE2F0616}"/>
              </a:ext>
            </a:extLst>
          </p:cNvPr>
          <p:cNvSpPr>
            <a:spLocks noGrp="1" noChangeArrowheads="1"/>
          </p:cNvSpPr>
          <p:nvPr>
            <p:ph type="dt" sz="half" idx="10"/>
          </p:nvPr>
        </p:nvSpPr>
        <p:spPr>
          <a:xfrm>
            <a:off x="609600" y="6245225"/>
            <a:ext cx="2844800" cy="476250"/>
          </a:xfrm>
          <a:prstGeom prst="rect">
            <a:avLst/>
          </a:prstGeom>
        </p:spPr>
        <p:txBody>
          <a:bodyPr/>
          <a:lstStyle>
            <a:lvl1pPr>
              <a:defRPr>
                <a:latin typeface="Arial" charset="0"/>
                <a:ea typeface="ＭＳ Ｐゴシック" charset="0"/>
                <a:cs typeface="+mn-cs"/>
              </a:defRPr>
            </a:lvl1pPr>
          </a:lstStyle>
          <a:p>
            <a:pPr>
              <a:defRPr/>
            </a:pPr>
            <a:endParaRPr lang="en-GB"/>
          </a:p>
        </p:txBody>
      </p:sp>
      <p:sp>
        <p:nvSpPr>
          <p:cNvPr id="8" name="Rectangle 5">
            <a:extLst>
              <a:ext uri="{FF2B5EF4-FFF2-40B4-BE49-F238E27FC236}">
                <a16:creationId xmlns:a16="http://schemas.microsoft.com/office/drawing/2014/main" id="{EC673A22-4358-764E-896B-BD3C3FD46818}"/>
              </a:ext>
            </a:extLst>
          </p:cNvPr>
          <p:cNvSpPr>
            <a:spLocks noGrp="1" noChangeArrowheads="1"/>
          </p:cNvSpPr>
          <p:nvPr>
            <p:ph type="ftr" sz="quarter" idx="11"/>
          </p:nvPr>
        </p:nvSpPr>
        <p:spPr>
          <a:xfrm>
            <a:off x="4165600" y="6245225"/>
            <a:ext cx="3860800" cy="476250"/>
          </a:xfrm>
          <a:prstGeom prst="rect">
            <a:avLst/>
          </a:prstGeom>
        </p:spPr>
        <p:txBody>
          <a:bodyPr/>
          <a:lstStyle>
            <a:lvl1pPr>
              <a:defRPr>
                <a:latin typeface="Arial" charset="0"/>
                <a:ea typeface="ＭＳ Ｐゴシック" charset="0"/>
                <a:cs typeface="+mn-cs"/>
              </a:defRPr>
            </a:lvl1pPr>
          </a:lstStyle>
          <a:p>
            <a:pPr>
              <a:defRPr/>
            </a:pPr>
            <a:endParaRPr lang="en-GB"/>
          </a:p>
        </p:txBody>
      </p:sp>
      <p:sp>
        <p:nvSpPr>
          <p:cNvPr id="9" name="Rectangle 6">
            <a:extLst>
              <a:ext uri="{FF2B5EF4-FFF2-40B4-BE49-F238E27FC236}">
                <a16:creationId xmlns:a16="http://schemas.microsoft.com/office/drawing/2014/main" id="{62C63D12-EC62-6746-9371-BECD3DADD7C9}"/>
              </a:ext>
            </a:extLst>
          </p:cNvPr>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E8877BFA-4201-5D40-8DA6-4FAE32888A6D}" type="slidenum">
              <a:rPr lang="en-GB" altLang="en-US"/>
              <a:pPr/>
              <a:t>‹nr.›</a:t>
            </a:fld>
            <a:endParaRPr lang="en-GB" altLang="en-US"/>
          </a:p>
        </p:txBody>
      </p:sp>
    </p:spTree>
    <p:extLst>
      <p:ext uri="{BB962C8B-B14F-4D97-AF65-F5344CB8AC3E}">
        <p14:creationId xmlns:p14="http://schemas.microsoft.com/office/powerpoint/2010/main" val="355084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87D00C-36DF-4C5E-BCC7-1ED308806E8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FF14A9B-0804-4265-B013-C6F16AF30B2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DC6ABC4-13B5-48EF-B4C8-9947F580B267}"/>
              </a:ext>
            </a:extLst>
          </p:cNvPr>
          <p:cNvSpPr>
            <a:spLocks noGrp="1"/>
          </p:cNvSpPr>
          <p:nvPr>
            <p:ph type="dt" sz="half" idx="10"/>
          </p:nvPr>
        </p:nvSpPr>
        <p:spPr/>
        <p:txBody>
          <a:bodyPr/>
          <a:lstStyle/>
          <a:p>
            <a:fld id="{54CFD05C-20A8-4414-8A49-FED60956F1EF}" type="datetimeFigureOut">
              <a:rPr lang="nl-NL" smtClean="0"/>
              <a:t>30-9-2019</a:t>
            </a:fld>
            <a:endParaRPr lang="nl-NL"/>
          </a:p>
        </p:txBody>
      </p:sp>
      <p:sp>
        <p:nvSpPr>
          <p:cNvPr id="5" name="Tijdelijke aanduiding voor voettekst 4">
            <a:extLst>
              <a:ext uri="{FF2B5EF4-FFF2-40B4-BE49-F238E27FC236}">
                <a16:creationId xmlns:a16="http://schemas.microsoft.com/office/drawing/2014/main" id="{3EB7488B-D0CB-45ED-87CC-2EEA9EBD9D3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F16B9E0-D037-43C2-BC5F-76A6151BB0FF}"/>
              </a:ext>
            </a:extLst>
          </p:cNvPr>
          <p:cNvSpPr>
            <a:spLocks noGrp="1"/>
          </p:cNvSpPr>
          <p:nvPr>
            <p:ph type="sldNum" sz="quarter" idx="12"/>
          </p:nvPr>
        </p:nvSpPr>
        <p:spPr/>
        <p:txBody>
          <a:bodyPr/>
          <a:lstStyle/>
          <a:p>
            <a:fld id="{A2E6DD19-2A31-4147-B14D-93B33C225B0F}" type="slidenum">
              <a:rPr lang="nl-NL" smtClean="0"/>
              <a:t>‹nr.›</a:t>
            </a:fld>
            <a:endParaRPr lang="nl-NL"/>
          </a:p>
        </p:txBody>
      </p:sp>
    </p:spTree>
    <p:extLst>
      <p:ext uri="{BB962C8B-B14F-4D97-AF65-F5344CB8AC3E}">
        <p14:creationId xmlns:p14="http://schemas.microsoft.com/office/powerpoint/2010/main" val="1407442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B53995-F56D-4F17-842C-1BE25CB5A43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0B0BCA9-4E00-409E-B1E0-C501F1504D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CABE5C4-C246-47DE-9FCC-6C63B6A88452}"/>
              </a:ext>
            </a:extLst>
          </p:cNvPr>
          <p:cNvSpPr>
            <a:spLocks noGrp="1"/>
          </p:cNvSpPr>
          <p:nvPr>
            <p:ph type="dt" sz="half" idx="10"/>
          </p:nvPr>
        </p:nvSpPr>
        <p:spPr/>
        <p:txBody>
          <a:bodyPr/>
          <a:lstStyle/>
          <a:p>
            <a:fld id="{54CFD05C-20A8-4414-8A49-FED60956F1EF}" type="datetimeFigureOut">
              <a:rPr lang="nl-NL" smtClean="0"/>
              <a:t>30-9-2019</a:t>
            </a:fld>
            <a:endParaRPr lang="nl-NL"/>
          </a:p>
        </p:txBody>
      </p:sp>
      <p:sp>
        <p:nvSpPr>
          <p:cNvPr id="5" name="Tijdelijke aanduiding voor voettekst 4">
            <a:extLst>
              <a:ext uri="{FF2B5EF4-FFF2-40B4-BE49-F238E27FC236}">
                <a16:creationId xmlns:a16="http://schemas.microsoft.com/office/drawing/2014/main" id="{F3903A97-23E8-492E-A068-C378BFCE1B4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E832A36-7E3B-4139-BDA7-FA90AEFB99FD}"/>
              </a:ext>
            </a:extLst>
          </p:cNvPr>
          <p:cNvSpPr>
            <a:spLocks noGrp="1"/>
          </p:cNvSpPr>
          <p:nvPr>
            <p:ph type="sldNum" sz="quarter" idx="12"/>
          </p:nvPr>
        </p:nvSpPr>
        <p:spPr/>
        <p:txBody>
          <a:bodyPr/>
          <a:lstStyle/>
          <a:p>
            <a:fld id="{A2E6DD19-2A31-4147-B14D-93B33C225B0F}" type="slidenum">
              <a:rPr lang="nl-NL" smtClean="0"/>
              <a:t>‹nr.›</a:t>
            </a:fld>
            <a:endParaRPr lang="nl-NL"/>
          </a:p>
        </p:txBody>
      </p:sp>
    </p:spTree>
    <p:extLst>
      <p:ext uri="{BB962C8B-B14F-4D97-AF65-F5344CB8AC3E}">
        <p14:creationId xmlns:p14="http://schemas.microsoft.com/office/powerpoint/2010/main" val="3007425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04735-A809-4EE1-9D96-556F55110D7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3B926CB-A7CC-4966-A18F-05B1485BBB2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8B8B9D8-AE1A-4CD2-B219-2443064E111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E18A9F2-BEFF-4B11-A862-EA9E0264832B}"/>
              </a:ext>
            </a:extLst>
          </p:cNvPr>
          <p:cNvSpPr>
            <a:spLocks noGrp="1"/>
          </p:cNvSpPr>
          <p:nvPr>
            <p:ph type="dt" sz="half" idx="10"/>
          </p:nvPr>
        </p:nvSpPr>
        <p:spPr/>
        <p:txBody>
          <a:bodyPr/>
          <a:lstStyle/>
          <a:p>
            <a:fld id="{54CFD05C-20A8-4414-8A49-FED60956F1EF}" type="datetimeFigureOut">
              <a:rPr lang="nl-NL" smtClean="0"/>
              <a:t>30-9-2019</a:t>
            </a:fld>
            <a:endParaRPr lang="nl-NL"/>
          </a:p>
        </p:txBody>
      </p:sp>
      <p:sp>
        <p:nvSpPr>
          <p:cNvPr id="6" name="Tijdelijke aanduiding voor voettekst 5">
            <a:extLst>
              <a:ext uri="{FF2B5EF4-FFF2-40B4-BE49-F238E27FC236}">
                <a16:creationId xmlns:a16="http://schemas.microsoft.com/office/drawing/2014/main" id="{BCEA06E1-E240-40B0-9BE5-AED366602C7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110035D-508E-44C4-81A1-150131054288}"/>
              </a:ext>
            </a:extLst>
          </p:cNvPr>
          <p:cNvSpPr>
            <a:spLocks noGrp="1"/>
          </p:cNvSpPr>
          <p:nvPr>
            <p:ph type="sldNum" sz="quarter" idx="12"/>
          </p:nvPr>
        </p:nvSpPr>
        <p:spPr/>
        <p:txBody>
          <a:bodyPr/>
          <a:lstStyle/>
          <a:p>
            <a:fld id="{A2E6DD19-2A31-4147-B14D-93B33C225B0F}" type="slidenum">
              <a:rPr lang="nl-NL" smtClean="0"/>
              <a:t>‹nr.›</a:t>
            </a:fld>
            <a:endParaRPr lang="nl-NL"/>
          </a:p>
        </p:txBody>
      </p:sp>
    </p:spTree>
    <p:extLst>
      <p:ext uri="{BB962C8B-B14F-4D97-AF65-F5344CB8AC3E}">
        <p14:creationId xmlns:p14="http://schemas.microsoft.com/office/powerpoint/2010/main" val="4132537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F88ADB-02E0-4A65-8976-4AF77C409E0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647DD40-AF61-4D43-9086-8C07E13AD7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ABBA78B-5519-447B-8FE0-5D8E212BBC6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435F53D-AA0C-4D93-827C-AA523F27BD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72921D3-C3CC-4B20-937D-2FD9ADD234F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BC95483-A3A1-4338-8C37-1A820C9CB5E1}"/>
              </a:ext>
            </a:extLst>
          </p:cNvPr>
          <p:cNvSpPr>
            <a:spLocks noGrp="1"/>
          </p:cNvSpPr>
          <p:nvPr>
            <p:ph type="dt" sz="half" idx="10"/>
          </p:nvPr>
        </p:nvSpPr>
        <p:spPr/>
        <p:txBody>
          <a:bodyPr/>
          <a:lstStyle/>
          <a:p>
            <a:fld id="{54CFD05C-20A8-4414-8A49-FED60956F1EF}" type="datetimeFigureOut">
              <a:rPr lang="nl-NL" smtClean="0"/>
              <a:t>30-9-2019</a:t>
            </a:fld>
            <a:endParaRPr lang="nl-NL"/>
          </a:p>
        </p:txBody>
      </p:sp>
      <p:sp>
        <p:nvSpPr>
          <p:cNvPr id="8" name="Tijdelijke aanduiding voor voettekst 7">
            <a:extLst>
              <a:ext uri="{FF2B5EF4-FFF2-40B4-BE49-F238E27FC236}">
                <a16:creationId xmlns:a16="http://schemas.microsoft.com/office/drawing/2014/main" id="{A8221951-9468-42C2-9D38-E465CC3AD08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DA505DC-7992-430F-947C-8FF45B96F546}"/>
              </a:ext>
            </a:extLst>
          </p:cNvPr>
          <p:cNvSpPr>
            <a:spLocks noGrp="1"/>
          </p:cNvSpPr>
          <p:nvPr>
            <p:ph type="sldNum" sz="quarter" idx="12"/>
          </p:nvPr>
        </p:nvSpPr>
        <p:spPr/>
        <p:txBody>
          <a:bodyPr/>
          <a:lstStyle/>
          <a:p>
            <a:fld id="{A2E6DD19-2A31-4147-B14D-93B33C225B0F}" type="slidenum">
              <a:rPr lang="nl-NL" smtClean="0"/>
              <a:t>‹nr.›</a:t>
            </a:fld>
            <a:endParaRPr lang="nl-NL"/>
          </a:p>
        </p:txBody>
      </p:sp>
    </p:spTree>
    <p:extLst>
      <p:ext uri="{BB962C8B-B14F-4D97-AF65-F5344CB8AC3E}">
        <p14:creationId xmlns:p14="http://schemas.microsoft.com/office/powerpoint/2010/main" val="3792229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67A1A0-F640-41C4-9F16-91373CACADC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6896A33-F227-4830-9183-075AAB4D3398}"/>
              </a:ext>
            </a:extLst>
          </p:cNvPr>
          <p:cNvSpPr>
            <a:spLocks noGrp="1"/>
          </p:cNvSpPr>
          <p:nvPr>
            <p:ph type="dt" sz="half" idx="10"/>
          </p:nvPr>
        </p:nvSpPr>
        <p:spPr/>
        <p:txBody>
          <a:bodyPr/>
          <a:lstStyle/>
          <a:p>
            <a:fld id="{54CFD05C-20A8-4414-8A49-FED60956F1EF}" type="datetimeFigureOut">
              <a:rPr lang="nl-NL" smtClean="0"/>
              <a:t>30-9-2019</a:t>
            </a:fld>
            <a:endParaRPr lang="nl-NL"/>
          </a:p>
        </p:txBody>
      </p:sp>
      <p:sp>
        <p:nvSpPr>
          <p:cNvPr id="4" name="Tijdelijke aanduiding voor voettekst 3">
            <a:extLst>
              <a:ext uri="{FF2B5EF4-FFF2-40B4-BE49-F238E27FC236}">
                <a16:creationId xmlns:a16="http://schemas.microsoft.com/office/drawing/2014/main" id="{F91F6C4A-4E37-448C-8E2C-037881BE978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7C4198A-B309-4FAC-80AE-3B7ACD79A31C}"/>
              </a:ext>
            </a:extLst>
          </p:cNvPr>
          <p:cNvSpPr>
            <a:spLocks noGrp="1"/>
          </p:cNvSpPr>
          <p:nvPr>
            <p:ph type="sldNum" sz="quarter" idx="12"/>
          </p:nvPr>
        </p:nvSpPr>
        <p:spPr/>
        <p:txBody>
          <a:bodyPr/>
          <a:lstStyle/>
          <a:p>
            <a:fld id="{A2E6DD19-2A31-4147-B14D-93B33C225B0F}" type="slidenum">
              <a:rPr lang="nl-NL" smtClean="0"/>
              <a:t>‹nr.›</a:t>
            </a:fld>
            <a:endParaRPr lang="nl-NL"/>
          </a:p>
        </p:txBody>
      </p:sp>
    </p:spTree>
    <p:extLst>
      <p:ext uri="{BB962C8B-B14F-4D97-AF65-F5344CB8AC3E}">
        <p14:creationId xmlns:p14="http://schemas.microsoft.com/office/powerpoint/2010/main" val="1624822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027BD69-9FAB-4011-B64A-9DEC6BF18F2B}"/>
              </a:ext>
            </a:extLst>
          </p:cNvPr>
          <p:cNvSpPr>
            <a:spLocks noGrp="1"/>
          </p:cNvSpPr>
          <p:nvPr>
            <p:ph type="dt" sz="half" idx="10"/>
          </p:nvPr>
        </p:nvSpPr>
        <p:spPr/>
        <p:txBody>
          <a:bodyPr/>
          <a:lstStyle/>
          <a:p>
            <a:fld id="{54CFD05C-20A8-4414-8A49-FED60956F1EF}" type="datetimeFigureOut">
              <a:rPr lang="nl-NL" smtClean="0"/>
              <a:t>30-9-2019</a:t>
            </a:fld>
            <a:endParaRPr lang="nl-NL"/>
          </a:p>
        </p:txBody>
      </p:sp>
      <p:sp>
        <p:nvSpPr>
          <p:cNvPr id="3" name="Tijdelijke aanduiding voor voettekst 2">
            <a:extLst>
              <a:ext uri="{FF2B5EF4-FFF2-40B4-BE49-F238E27FC236}">
                <a16:creationId xmlns:a16="http://schemas.microsoft.com/office/drawing/2014/main" id="{77F95830-EAF2-4829-BA2D-FB40C7AE82F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4535663-AAE4-43D3-B6F3-76516977B02F}"/>
              </a:ext>
            </a:extLst>
          </p:cNvPr>
          <p:cNvSpPr>
            <a:spLocks noGrp="1"/>
          </p:cNvSpPr>
          <p:nvPr>
            <p:ph type="sldNum" sz="quarter" idx="12"/>
          </p:nvPr>
        </p:nvSpPr>
        <p:spPr/>
        <p:txBody>
          <a:bodyPr/>
          <a:lstStyle/>
          <a:p>
            <a:fld id="{A2E6DD19-2A31-4147-B14D-93B33C225B0F}" type="slidenum">
              <a:rPr lang="nl-NL" smtClean="0"/>
              <a:t>‹nr.›</a:t>
            </a:fld>
            <a:endParaRPr lang="nl-NL"/>
          </a:p>
        </p:txBody>
      </p:sp>
    </p:spTree>
    <p:extLst>
      <p:ext uri="{BB962C8B-B14F-4D97-AF65-F5344CB8AC3E}">
        <p14:creationId xmlns:p14="http://schemas.microsoft.com/office/powerpoint/2010/main" val="506945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1DF348-7B61-4129-B2E9-A647A1B888C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407A6A0-15AA-4D81-B0D0-161CFC160F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66737C8-7FAF-47E0-ACD2-4B438764C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7F71E3E-0E7A-4245-8556-E8552790E771}"/>
              </a:ext>
            </a:extLst>
          </p:cNvPr>
          <p:cNvSpPr>
            <a:spLocks noGrp="1"/>
          </p:cNvSpPr>
          <p:nvPr>
            <p:ph type="dt" sz="half" idx="10"/>
          </p:nvPr>
        </p:nvSpPr>
        <p:spPr/>
        <p:txBody>
          <a:bodyPr/>
          <a:lstStyle/>
          <a:p>
            <a:fld id="{54CFD05C-20A8-4414-8A49-FED60956F1EF}" type="datetimeFigureOut">
              <a:rPr lang="nl-NL" smtClean="0"/>
              <a:t>30-9-2019</a:t>
            </a:fld>
            <a:endParaRPr lang="nl-NL"/>
          </a:p>
        </p:txBody>
      </p:sp>
      <p:sp>
        <p:nvSpPr>
          <p:cNvPr id="6" name="Tijdelijke aanduiding voor voettekst 5">
            <a:extLst>
              <a:ext uri="{FF2B5EF4-FFF2-40B4-BE49-F238E27FC236}">
                <a16:creationId xmlns:a16="http://schemas.microsoft.com/office/drawing/2014/main" id="{E75CCED1-A281-4E29-B73F-BD4F3664E04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3A9DA17-B19C-4EC0-AB7A-0D3A7E23F6B7}"/>
              </a:ext>
            </a:extLst>
          </p:cNvPr>
          <p:cNvSpPr>
            <a:spLocks noGrp="1"/>
          </p:cNvSpPr>
          <p:nvPr>
            <p:ph type="sldNum" sz="quarter" idx="12"/>
          </p:nvPr>
        </p:nvSpPr>
        <p:spPr/>
        <p:txBody>
          <a:bodyPr/>
          <a:lstStyle/>
          <a:p>
            <a:fld id="{A2E6DD19-2A31-4147-B14D-93B33C225B0F}" type="slidenum">
              <a:rPr lang="nl-NL" smtClean="0"/>
              <a:t>‹nr.›</a:t>
            </a:fld>
            <a:endParaRPr lang="nl-NL"/>
          </a:p>
        </p:txBody>
      </p:sp>
    </p:spTree>
    <p:extLst>
      <p:ext uri="{BB962C8B-B14F-4D97-AF65-F5344CB8AC3E}">
        <p14:creationId xmlns:p14="http://schemas.microsoft.com/office/powerpoint/2010/main" val="2131716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292E0-01D5-442B-BD9A-78F4AA31FAC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70C475F-FC05-4E15-9C70-818400768A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1836A36-AF0D-41D1-9097-2AF31A76AD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66F1765-186F-4BDE-8F3C-75A7D3429D9B}"/>
              </a:ext>
            </a:extLst>
          </p:cNvPr>
          <p:cNvSpPr>
            <a:spLocks noGrp="1"/>
          </p:cNvSpPr>
          <p:nvPr>
            <p:ph type="dt" sz="half" idx="10"/>
          </p:nvPr>
        </p:nvSpPr>
        <p:spPr/>
        <p:txBody>
          <a:bodyPr/>
          <a:lstStyle/>
          <a:p>
            <a:fld id="{54CFD05C-20A8-4414-8A49-FED60956F1EF}" type="datetimeFigureOut">
              <a:rPr lang="nl-NL" smtClean="0"/>
              <a:t>30-9-2019</a:t>
            </a:fld>
            <a:endParaRPr lang="nl-NL"/>
          </a:p>
        </p:txBody>
      </p:sp>
      <p:sp>
        <p:nvSpPr>
          <p:cNvPr id="6" name="Tijdelijke aanduiding voor voettekst 5">
            <a:extLst>
              <a:ext uri="{FF2B5EF4-FFF2-40B4-BE49-F238E27FC236}">
                <a16:creationId xmlns:a16="http://schemas.microsoft.com/office/drawing/2014/main" id="{D2D16EE6-9517-4ECE-A2CE-AB3E31138BF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6285A46-0676-4433-AEDF-B2CCF0F7A958}"/>
              </a:ext>
            </a:extLst>
          </p:cNvPr>
          <p:cNvSpPr>
            <a:spLocks noGrp="1"/>
          </p:cNvSpPr>
          <p:nvPr>
            <p:ph type="sldNum" sz="quarter" idx="12"/>
          </p:nvPr>
        </p:nvSpPr>
        <p:spPr/>
        <p:txBody>
          <a:bodyPr/>
          <a:lstStyle/>
          <a:p>
            <a:fld id="{A2E6DD19-2A31-4147-B14D-93B33C225B0F}" type="slidenum">
              <a:rPr lang="nl-NL" smtClean="0"/>
              <a:t>‹nr.›</a:t>
            </a:fld>
            <a:endParaRPr lang="nl-NL"/>
          </a:p>
        </p:txBody>
      </p:sp>
    </p:spTree>
    <p:extLst>
      <p:ext uri="{BB962C8B-B14F-4D97-AF65-F5344CB8AC3E}">
        <p14:creationId xmlns:p14="http://schemas.microsoft.com/office/powerpoint/2010/main" val="870229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2C6AC3A-F5C6-4ED6-B9F7-6DF2C0F7B3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32CC0E2-A90F-4ED7-B91A-A489EA298D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04FB0C4-62C4-4702-B4D3-C914845F1E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FD05C-20A8-4414-8A49-FED60956F1EF}" type="datetimeFigureOut">
              <a:rPr lang="nl-NL" smtClean="0"/>
              <a:t>30-9-2019</a:t>
            </a:fld>
            <a:endParaRPr lang="nl-NL"/>
          </a:p>
        </p:txBody>
      </p:sp>
      <p:sp>
        <p:nvSpPr>
          <p:cNvPr id="5" name="Tijdelijke aanduiding voor voettekst 4">
            <a:extLst>
              <a:ext uri="{FF2B5EF4-FFF2-40B4-BE49-F238E27FC236}">
                <a16:creationId xmlns:a16="http://schemas.microsoft.com/office/drawing/2014/main" id="{E372982A-C45D-4F12-A946-FFF526B1E5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A5DA1A9-DAFF-497E-94C3-91D5DF9059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E6DD19-2A31-4147-B14D-93B33C225B0F}" type="slidenum">
              <a:rPr lang="nl-NL" smtClean="0"/>
              <a:t>‹nr.›</a:t>
            </a:fld>
            <a:endParaRPr lang="nl-NL"/>
          </a:p>
        </p:txBody>
      </p:sp>
    </p:spTree>
    <p:extLst>
      <p:ext uri="{BB962C8B-B14F-4D97-AF65-F5344CB8AC3E}">
        <p14:creationId xmlns:p14="http://schemas.microsoft.com/office/powerpoint/2010/main" val="2338364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1.tiff"/><Relationship Id="rId4" Type="http://schemas.openxmlformats.org/officeDocument/2006/relationships/image" Target="../media/image13.tiff"/></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Microsoft_Word_Document.docx"/></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A278C91F-5CFA-4C7E-87F7-627B2EB2E61A}"/>
              </a:ext>
            </a:extLst>
          </p:cNvPr>
          <p:cNvSpPr txBox="1"/>
          <p:nvPr/>
        </p:nvSpPr>
        <p:spPr>
          <a:xfrm>
            <a:off x="379816" y="1703632"/>
            <a:ext cx="3338326" cy="2677656"/>
          </a:xfrm>
          <a:prstGeom prst="rect">
            <a:avLst/>
          </a:prstGeom>
          <a:noFill/>
        </p:spPr>
        <p:txBody>
          <a:bodyPr wrap="square" rtlCol="0">
            <a:spAutoFit/>
          </a:bodyPr>
          <a:lstStyle/>
          <a:p>
            <a:r>
              <a:rPr lang="nl-NL" sz="2400" dirty="0" err="1"/>
              <a:t>Matilde</a:t>
            </a:r>
            <a:r>
              <a:rPr lang="nl-NL" sz="2400" dirty="0"/>
              <a:t> Monteiro-</a:t>
            </a:r>
            <a:r>
              <a:rPr lang="nl-NL" sz="2400" dirty="0" err="1"/>
              <a:t>Soares</a:t>
            </a:r>
            <a:endParaRPr lang="nl-NL" sz="2400" dirty="0"/>
          </a:p>
          <a:p>
            <a:r>
              <a:rPr lang="nl-NL" sz="2400" dirty="0"/>
              <a:t>David Russell</a:t>
            </a:r>
          </a:p>
          <a:p>
            <a:r>
              <a:rPr lang="nl-NL" sz="2400" dirty="0"/>
              <a:t>Edward J </a:t>
            </a:r>
            <a:r>
              <a:rPr lang="nl-NL" sz="2400" dirty="0" err="1"/>
              <a:t>Boyko</a:t>
            </a:r>
            <a:endParaRPr lang="nl-NL" sz="2400" dirty="0"/>
          </a:p>
          <a:p>
            <a:r>
              <a:rPr lang="nl-NL" sz="2400" dirty="0"/>
              <a:t>William </a:t>
            </a:r>
            <a:r>
              <a:rPr lang="nl-NL" sz="2400" dirty="0" err="1"/>
              <a:t>Jeffcoate</a:t>
            </a:r>
            <a:endParaRPr lang="nl-NL" sz="2400" dirty="0"/>
          </a:p>
          <a:p>
            <a:r>
              <a:rPr lang="nl-NL" sz="2400" dirty="0"/>
              <a:t>Joseph Mills</a:t>
            </a:r>
          </a:p>
          <a:p>
            <a:r>
              <a:rPr lang="nl-NL" sz="2400" dirty="0"/>
              <a:t>Stephan </a:t>
            </a:r>
            <a:r>
              <a:rPr lang="nl-NL" sz="2400" dirty="0" err="1"/>
              <a:t>Morbach</a:t>
            </a:r>
            <a:endParaRPr lang="nl-NL" sz="2400" dirty="0"/>
          </a:p>
          <a:p>
            <a:r>
              <a:rPr lang="nl-NL" sz="2400" dirty="0"/>
              <a:t>Fran Game</a:t>
            </a:r>
          </a:p>
        </p:txBody>
      </p:sp>
      <p:pic>
        <p:nvPicPr>
          <p:cNvPr id="7" name="Afbeelding 6">
            <a:extLst>
              <a:ext uri="{FF2B5EF4-FFF2-40B4-BE49-F238E27FC236}">
                <a16:creationId xmlns:a16="http://schemas.microsoft.com/office/drawing/2014/main" id="{76226B95-F467-41DD-BC12-A581D75C6C3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43568" y="5054533"/>
            <a:ext cx="2868941" cy="1346490"/>
          </a:xfrm>
          <a:prstGeom prst="rect">
            <a:avLst/>
          </a:prstGeom>
        </p:spPr>
      </p:pic>
      <p:sp>
        <p:nvSpPr>
          <p:cNvPr id="8" name="Tekstvak 7">
            <a:extLst>
              <a:ext uri="{FF2B5EF4-FFF2-40B4-BE49-F238E27FC236}">
                <a16:creationId xmlns:a16="http://schemas.microsoft.com/office/drawing/2014/main" id="{C3AB92DA-372D-4A22-9E6D-1464205151D0}"/>
              </a:ext>
            </a:extLst>
          </p:cNvPr>
          <p:cNvSpPr txBox="1"/>
          <p:nvPr/>
        </p:nvSpPr>
        <p:spPr>
          <a:xfrm>
            <a:off x="664596" y="6401023"/>
            <a:ext cx="2356574" cy="307777"/>
          </a:xfrm>
          <a:prstGeom prst="rect">
            <a:avLst/>
          </a:prstGeom>
          <a:noFill/>
        </p:spPr>
        <p:txBody>
          <a:bodyPr wrap="square" rtlCol="0">
            <a:spAutoFit/>
          </a:bodyPr>
          <a:lstStyle/>
          <a:p>
            <a:r>
              <a:rPr lang="nl-NL" sz="1400" u="sng" dirty="0">
                <a:latin typeface="Tahoma" panose="020B0604030504040204" pitchFamily="34" charset="0"/>
                <a:ea typeface="Tahoma" panose="020B0604030504040204" pitchFamily="34" charset="0"/>
                <a:cs typeface="Tahoma" panose="020B0604030504040204" pitchFamily="34" charset="0"/>
              </a:rPr>
              <a:t>www.iwgdfguidelines.org</a:t>
            </a:r>
          </a:p>
        </p:txBody>
      </p:sp>
      <p:pic>
        <p:nvPicPr>
          <p:cNvPr id="2" name="Afbeelding 1">
            <a:extLst>
              <a:ext uri="{FF2B5EF4-FFF2-40B4-BE49-F238E27FC236}">
                <a16:creationId xmlns:a16="http://schemas.microsoft.com/office/drawing/2014/main" id="{9117C0E7-E5F8-4E53-BFC6-24C5C9382F9C}"/>
              </a:ext>
            </a:extLst>
          </p:cNvPr>
          <p:cNvPicPr>
            <a:picLocks noChangeAspect="1"/>
          </p:cNvPicPr>
          <p:nvPr/>
        </p:nvPicPr>
        <p:blipFill>
          <a:blip r:embed="rId3"/>
          <a:stretch>
            <a:fillRect/>
          </a:stretch>
        </p:blipFill>
        <p:spPr>
          <a:xfrm>
            <a:off x="3718142" y="0"/>
            <a:ext cx="8473858" cy="6858000"/>
          </a:xfrm>
          <a:prstGeom prst="rect">
            <a:avLst/>
          </a:prstGeom>
        </p:spPr>
      </p:pic>
    </p:spTree>
    <p:extLst>
      <p:ext uri="{BB962C8B-B14F-4D97-AF65-F5344CB8AC3E}">
        <p14:creationId xmlns:p14="http://schemas.microsoft.com/office/powerpoint/2010/main" val="3286579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382C0"/>
        </a:solidFill>
        <a:effectLst/>
      </p:bgPr>
    </p:bg>
    <p:spTree>
      <p:nvGrpSpPr>
        <p:cNvPr id="1" name=""/>
        <p:cNvGrpSpPr/>
        <p:nvPr/>
      </p:nvGrpSpPr>
      <p:grpSpPr>
        <a:xfrm>
          <a:off x="0" y="0"/>
          <a:ext cx="0" cy="0"/>
          <a:chOff x="0" y="0"/>
          <a:chExt cx="0" cy="0"/>
        </a:xfrm>
      </p:grpSpPr>
      <p:pic>
        <p:nvPicPr>
          <p:cNvPr id="12" name="Tijdelijke aanduiding voor inhoud 11">
            <a:extLst>
              <a:ext uri="{FF2B5EF4-FFF2-40B4-BE49-F238E27FC236}">
                <a16:creationId xmlns:a16="http://schemas.microsoft.com/office/drawing/2014/main" id="{20BA46C6-5D54-4BF4-83A7-30F22E021931}"/>
              </a:ext>
            </a:extLst>
          </p:cNvPr>
          <p:cNvPicPr>
            <a:picLocks noGrp="1" noChangeAspect="1"/>
          </p:cNvPicPr>
          <p:nvPr>
            <p:ph sz="half" idx="1"/>
          </p:nvPr>
        </p:nvPicPr>
        <p:blipFill>
          <a:blip r:embed="rId2" cstate="hqprint">
            <a:extLst>
              <a:ext uri="{28A0092B-C50C-407E-A947-70E740481C1C}">
                <a14:useLocalDpi xmlns:a14="http://schemas.microsoft.com/office/drawing/2010/main" val="0"/>
              </a:ext>
            </a:extLst>
          </a:blip>
          <a:stretch>
            <a:fillRect/>
          </a:stretch>
        </p:blipFill>
        <p:spPr>
          <a:xfrm>
            <a:off x="0" y="0"/>
            <a:ext cx="12214367" cy="763397"/>
          </a:xfrm>
        </p:spPr>
      </p:pic>
      <p:sp>
        <p:nvSpPr>
          <p:cNvPr id="15" name="Tijdelijke aanduiding voor inhoud 14">
            <a:extLst>
              <a:ext uri="{FF2B5EF4-FFF2-40B4-BE49-F238E27FC236}">
                <a16:creationId xmlns:a16="http://schemas.microsoft.com/office/drawing/2014/main" id="{80E30F67-68AB-4BBD-A89E-76925A709841}"/>
              </a:ext>
            </a:extLst>
          </p:cNvPr>
          <p:cNvSpPr>
            <a:spLocks noGrp="1"/>
          </p:cNvSpPr>
          <p:nvPr>
            <p:ph sz="half" idx="2"/>
          </p:nvPr>
        </p:nvSpPr>
        <p:spPr>
          <a:xfrm>
            <a:off x="0" y="1519617"/>
            <a:ext cx="12192000" cy="4184374"/>
          </a:xfrm>
        </p:spPr>
        <p:txBody>
          <a:bodyPr/>
          <a:lstStyle/>
          <a:p>
            <a:pPr marL="0" indent="0">
              <a:buNone/>
            </a:pPr>
            <a:r>
              <a:rPr lang="en-GB" b="1" dirty="0">
                <a:solidFill>
                  <a:schemeClr val="bg1"/>
                </a:solidFill>
              </a:rPr>
              <a:t>PICO:</a:t>
            </a:r>
            <a:r>
              <a:rPr lang="en-GB" i="1" dirty="0">
                <a:solidFill>
                  <a:schemeClr val="bg1"/>
                </a:solidFill>
              </a:rPr>
              <a:t> In individuals with an active DFU, which classification/scoring system  should be considered when assessing an individual patient to estimate his/her prognosis ?</a:t>
            </a:r>
            <a:endParaRPr lang="en-GB" dirty="0">
              <a:solidFill>
                <a:schemeClr val="bg1"/>
              </a:solidFill>
            </a:endParaRPr>
          </a:p>
          <a:p>
            <a:endParaRPr lang="en-GB" b="1" dirty="0"/>
          </a:p>
          <a:p>
            <a:endParaRPr lang="en-GB" b="1" dirty="0"/>
          </a:p>
          <a:p>
            <a:endParaRPr lang="en-GB" b="1" dirty="0"/>
          </a:p>
          <a:p>
            <a:endParaRPr lang="en-GB" b="1" dirty="0"/>
          </a:p>
          <a:p>
            <a:endParaRPr lang="nl-NL" dirty="0"/>
          </a:p>
        </p:txBody>
      </p:sp>
      <p:sp>
        <p:nvSpPr>
          <p:cNvPr id="3" name="TextBox 2">
            <a:extLst>
              <a:ext uri="{FF2B5EF4-FFF2-40B4-BE49-F238E27FC236}">
                <a16:creationId xmlns:a16="http://schemas.microsoft.com/office/drawing/2014/main" id="{E9B7459A-89F2-B141-BD51-055D3097C89F}"/>
              </a:ext>
            </a:extLst>
          </p:cNvPr>
          <p:cNvSpPr txBox="1"/>
          <p:nvPr/>
        </p:nvSpPr>
        <p:spPr>
          <a:xfrm>
            <a:off x="252248" y="2995442"/>
            <a:ext cx="11713780" cy="1384995"/>
          </a:xfrm>
          <a:prstGeom prst="rect">
            <a:avLst/>
          </a:prstGeom>
          <a:noFill/>
          <a:ln w="50800">
            <a:solidFill>
              <a:schemeClr val="bg1"/>
            </a:solidFill>
          </a:ln>
        </p:spPr>
        <p:txBody>
          <a:bodyPr wrap="square" rtlCol="0">
            <a:spAutoFit/>
          </a:bodyPr>
          <a:lstStyle/>
          <a:p>
            <a:r>
              <a:rPr lang="en-GB" sz="2800" b="1" dirty="0">
                <a:solidFill>
                  <a:schemeClr val="bg1"/>
                </a:solidFill>
              </a:rPr>
              <a:t>Recommendation 2: </a:t>
            </a:r>
            <a:r>
              <a:rPr lang="en-GB" sz="2800" dirty="0">
                <a:solidFill>
                  <a:schemeClr val="bg1"/>
                </a:solidFill>
              </a:rPr>
              <a:t>Do not use any of the currently available classification/scoring systems to provide individual patient prognosis (Strong; Weak)</a:t>
            </a:r>
          </a:p>
        </p:txBody>
      </p:sp>
      <p:sp>
        <p:nvSpPr>
          <p:cNvPr id="5" name="Tekstvak 4">
            <a:extLst>
              <a:ext uri="{FF2B5EF4-FFF2-40B4-BE49-F238E27FC236}">
                <a16:creationId xmlns:a16="http://schemas.microsoft.com/office/drawing/2014/main" id="{2DCEE18B-2056-4E44-B464-D83D967BEEF1}"/>
              </a:ext>
            </a:extLst>
          </p:cNvPr>
          <p:cNvSpPr txBox="1"/>
          <p:nvPr/>
        </p:nvSpPr>
        <p:spPr>
          <a:xfrm>
            <a:off x="6895750" y="227809"/>
            <a:ext cx="5177141" cy="307777"/>
          </a:xfrm>
          <a:prstGeom prst="rect">
            <a:avLst/>
          </a:prstGeom>
          <a:noFill/>
        </p:spPr>
        <p:txBody>
          <a:bodyPr wrap="square" rtlCol="0">
            <a:spAutoFit/>
          </a:bodyPr>
          <a:lstStyle/>
          <a:p>
            <a:r>
              <a:rPr lang="nl-NL" sz="1400" dirty="0">
                <a:latin typeface="Tahoma" panose="020B0604030504040204" pitchFamily="34" charset="0"/>
                <a:ea typeface="Tahoma" panose="020B0604030504040204" pitchFamily="34" charset="0"/>
                <a:cs typeface="Tahoma" panose="020B0604030504040204" pitchFamily="34" charset="0"/>
              </a:rPr>
              <a:t>Slides </a:t>
            </a:r>
            <a:r>
              <a:rPr lang="nl-NL" sz="1400" dirty="0" err="1">
                <a:latin typeface="Tahoma" panose="020B0604030504040204" pitchFamily="34" charset="0"/>
                <a:ea typeface="Tahoma" panose="020B0604030504040204" pitchFamily="34" charset="0"/>
                <a:cs typeface="Tahoma" panose="020B0604030504040204" pitchFamily="34" charset="0"/>
              </a:rPr>
              <a:t>courtesy</a:t>
            </a:r>
            <a:r>
              <a:rPr lang="nl-NL" sz="1400" dirty="0">
                <a:latin typeface="Tahoma" panose="020B0604030504040204" pitchFamily="34" charset="0"/>
                <a:ea typeface="Tahoma" panose="020B0604030504040204" pitchFamily="34" charset="0"/>
                <a:cs typeface="Tahoma" panose="020B0604030504040204" pitchFamily="34" charset="0"/>
              </a:rPr>
              <a:t> IWGDF; </a:t>
            </a:r>
            <a:r>
              <a:rPr lang="nl-NL" sz="1400" dirty="0" err="1">
                <a:latin typeface="Tahoma" panose="020B0604030504040204" pitchFamily="34" charset="0"/>
                <a:ea typeface="Tahoma" panose="020B0604030504040204" pitchFamily="34" charset="0"/>
                <a:cs typeface="Tahoma" panose="020B0604030504040204" pitchFamily="34" charset="0"/>
              </a:rPr>
              <a:t>available</a:t>
            </a:r>
            <a:r>
              <a:rPr lang="nl-NL" sz="1400" dirty="0">
                <a:latin typeface="Tahoma" panose="020B0604030504040204" pitchFamily="34" charset="0"/>
                <a:ea typeface="Tahoma" panose="020B0604030504040204" pitchFamily="34" charset="0"/>
                <a:cs typeface="Tahoma" panose="020B0604030504040204" pitchFamily="34" charset="0"/>
              </a:rPr>
              <a:t> at: </a:t>
            </a:r>
            <a:r>
              <a:rPr lang="nl-NL" sz="1400" u="sng" dirty="0">
                <a:latin typeface="Tahoma" panose="020B0604030504040204" pitchFamily="34" charset="0"/>
                <a:ea typeface="Tahoma" panose="020B0604030504040204" pitchFamily="34" charset="0"/>
                <a:cs typeface="Tahoma" panose="020B0604030504040204" pitchFamily="34" charset="0"/>
              </a:rPr>
              <a:t>www.iwgdfguidelines.org</a:t>
            </a:r>
          </a:p>
        </p:txBody>
      </p:sp>
    </p:spTree>
    <p:extLst>
      <p:ext uri="{BB962C8B-B14F-4D97-AF65-F5344CB8AC3E}">
        <p14:creationId xmlns:p14="http://schemas.microsoft.com/office/powerpoint/2010/main" val="3142188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382C0"/>
        </a:solidFill>
        <a:effectLst/>
      </p:bgPr>
    </p:bg>
    <p:spTree>
      <p:nvGrpSpPr>
        <p:cNvPr id="1" name=""/>
        <p:cNvGrpSpPr/>
        <p:nvPr/>
      </p:nvGrpSpPr>
      <p:grpSpPr>
        <a:xfrm>
          <a:off x="0" y="0"/>
          <a:ext cx="0" cy="0"/>
          <a:chOff x="0" y="0"/>
          <a:chExt cx="0" cy="0"/>
        </a:xfrm>
      </p:grpSpPr>
      <p:pic>
        <p:nvPicPr>
          <p:cNvPr id="12" name="Tijdelijke aanduiding voor inhoud 11">
            <a:extLst>
              <a:ext uri="{FF2B5EF4-FFF2-40B4-BE49-F238E27FC236}">
                <a16:creationId xmlns:a16="http://schemas.microsoft.com/office/drawing/2014/main" id="{20BA46C6-5D54-4BF4-83A7-30F22E021931}"/>
              </a:ext>
            </a:extLst>
          </p:cNvPr>
          <p:cNvPicPr>
            <a:picLocks noGrp="1" noChangeAspect="1"/>
          </p:cNvPicPr>
          <p:nvPr>
            <p:ph sz="half" idx="1"/>
          </p:nvPr>
        </p:nvPicPr>
        <p:blipFill>
          <a:blip r:embed="rId2" cstate="hqprint">
            <a:extLst>
              <a:ext uri="{28A0092B-C50C-407E-A947-70E740481C1C}">
                <a14:useLocalDpi xmlns:a14="http://schemas.microsoft.com/office/drawing/2010/main" val="0"/>
              </a:ext>
            </a:extLst>
          </a:blip>
          <a:stretch>
            <a:fillRect/>
          </a:stretch>
        </p:blipFill>
        <p:spPr>
          <a:xfrm>
            <a:off x="0" y="0"/>
            <a:ext cx="12214367" cy="763397"/>
          </a:xfrm>
        </p:spPr>
      </p:pic>
      <p:sp>
        <p:nvSpPr>
          <p:cNvPr id="15" name="Tijdelijke aanduiding voor inhoud 14">
            <a:extLst>
              <a:ext uri="{FF2B5EF4-FFF2-40B4-BE49-F238E27FC236}">
                <a16:creationId xmlns:a16="http://schemas.microsoft.com/office/drawing/2014/main" id="{80E30F67-68AB-4BBD-A89E-76925A709841}"/>
              </a:ext>
            </a:extLst>
          </p:cNvPr>
          <p:cNvSpPr>
            <a:spLocks noGrp="1"/>
          </p:cNvSpPr>
          <p:nvPr>
            <p:ph sz="half" idx="2"/>
          </p:nvPr>
        </p:nvSpPr>
        <p:spPr>
          <a:xfrm>
            <a:off x="0" y="1519617"/>
            <a:ext cx="12192000" cy="4184374"/>
          </a:xfrm>
        </p:spPr>
        <p:txBody>
          <a:bodyPr/>
          <a:lstStyle/>
          <a:p>
            <a:pPr marL="0" indent="0">
              <a:buNone/>
            </a:pPr>
            <a:r>
              <a:rPr lang="en-GB" b="1" dirty="0">
                <a:solidFill>
                  <a:schemeClr val="bg1"/>
                </a:solidFill>
              </a:rPr>
              <a:t>PICO:</a:t>
            </a:r>
            <a:r>
              <a:rPr lang="en-GB" i="1" dirty="0">
                <a:solidFill>
                  <a:schemeClr val="bg1"/>
                </a:solidFill>
              </a:rPr>
              <a:t> In individuals with an active DFU, can any classification/scoring system aid decision making in specialty areas to improve healing and/or reducing amputation risk?</a:t>
            </a:r>
            <a:endParaRPr lang="en-GB" dirty="0">
              <a:solidFill>
                <a:schemeClr val="bg1"/>
              </a:solidFill>
            </a:endParaRPr>
          </a:p>
          <a:p>
            <a:endParaRPr lang="en-GB" b="1" dirty="0"/>
          </a:p>
          <a:p>
            <a:endParaRPr lang="en-GB" b="1" dirty="0"/>
          </a:p>
          <a:p>
            <a:endParaRPr lang="en-GB" b="1" dirty="0"/>
          </a:p>
          <a:p>
            <a:endParaRPr lang="en-GB" b="1" dirty="0"/>
          </a:p>
          <a:p>
            <a:endParaRPr lang="nl-NL" dirty="0"/>
          </a:p>
        </p:txBody>
      </p:sp>
      <p:sp>
        <p:nvSpPr>
          <p:cNvPr id="3" name="TextBox 2">
            <a:extLst>
              <a:ext uri="{FF2B5EF4-FFF2-40B4-BE49-F238E27FC236}">
                <a16:creationId xmlns:a16="http://schemas.microsoft.com/office/drawing/2014/main" id="{E9B7459A-89F2-B141-BD51-055D3097C89F}"/>
              </a:ext>
            </a:extLst>
          </p:cNvPr>
          <p:cNvSpPr txBox="1"/>
          <p:nvPr/>
        </p:nvSpPr>
        <p:spPr>
          <a:xfrm>
            <a:off x="189186" y="4302171"/>
            <a:ext cx="11713780" cy="1815882"/>
          </a:xfrm>
          <a:prstGeom prst="rect">
            <a:avLst/>
          </a:prstGeom>
          <a:noFill/>
          <a:ln w="50800">
            <a:solidFill>
              <a:schemeClr val="bg1"/>
            </a:solidFill>
          </a:ln>
        </p:spPr>
        <p:txBody>
          <a:bodyPr wrap="square" rtlCol="0">
            <a:spAutoFit/>
          </a:bodyPr>
          <a:lstStyle/>
          <a:p>
            <a:pPr lvl="0"/>
            <a:r>
              <a:rPr lang="en-GB" sz="2800" b="1" dirty="0">
                <a:solidFill>
                  <a:schemeClr val="bg1"/>
                </a:solidFill>
              </a:rPr>
              <a:t>Recommendation 4</a:t>
            </a:r>
            <a:r>
              <a:rPr lang="en-GB" sz="2800" dirty="0"/>
              <a:t>: </a:t>
            </a:r>
            <a:r>
              <a:rPr lang="en-GB" sz="2800" dirty="0">
                <a:solidFill>
                  <a:schemeClr val="bg1"/>
                </a:solidFill>
              </a:rPr>
              <a:t>In a person with diabetes and a foot ulcer, who is being managed in a setting where appropriate expertise in vascular intervention is available, use </a:t>
            </a:r>
            <a:r>
              <a:rPr lang="en-GB" sz="2800" dirty="0" err="1">
                <a:solidFill>
                  <a:schemeClr val="bg1"/>
                </a:solidFill>
              </a:rPr>
              <a:t>WIfI</a:t>
            </a:r>
            <a:r>
              <a:rPr lang="en-GB" sz="2800" dirty="0">
                <a:solidFill>
                  <a:schemeClr val="bg1"/>
                </a:solidFill>
              </a:rPr>
              <a:t> scoring to aid decision making in the assessment of perfusion and likelihood of  benefit from revascularisation (Weak; Moderate)</a:t>
            </a:r>
          </a:p>
        </p:txBody>
      </p:sp>
      <p:sp>
        <p:nvSpPr>
          <p:cNvPr id="5" name="TextBox 4">
            <a:extLst>
              <a:ext uri="{FF2B5EF4-FFF2-40B4-BE49-F238E27FC236}">
                <a16:creationId xmlns:a16="http://schemas.microsoft.com/office/drawing/2014/main" id="{A65304B5-88F8-B949-933B-E08ACAE1F6AF}"/>
              </a:ext>
            </a:extLst>
          </p:cNvPr>
          <p:cNvSpPr txBox="1"/>
          <p:nvPr/>
        </p:nvSpPr>
        <p:spPr>
          <a:xfrm>
            <a:off x="199696" y="2990187"/>
            <a:ext cx="11713780" cy="1384995"/>
          </a:xfrm>
          <a:prstGeom prst="rect">
            <a:avLst/>
          </a:prstGeom>
          <a:noFill/>
          <a:ln w="50800">
            <a:solidFill>
              <a:schemeClr val="bg1"/>
            </a:solidFill>
          </a:ln>
        </p:spPr>
        <p:txBody>
          <a:bodyPr wrap="square" rtlCol="0">
            <a:spAutoFit/>
          </a:bodyPr>
          <a:lstStyle/>
          <a:p>
            <a:r>
              <a:rPr lang="en-GB" sz="2800" b="1" dirty="0">
                <a:solidFill>
                  <a:schemeClr val="bg1"/>
                </a:solidFill>
              </a:rPr>
              <a:t>Recommendation 3</a:t>
            </a:r>
            <a:r>
              <a:rPr lang="en-GB" sz="2800" dirty="0">
                <a:solidFill>
                  <a:schemeClr val="bg1"/>
                </a:solidFill>
              </a:rPr>
              <a:t>: In a person with diabetes and an infected foot ulcer, use IDSA/IWGDF classification to characterise and guide infection management (Weak; Moderate) </a:t>
            </a:r>
          </a:p>
        </p:txBody>
      </p:sp>
      <p:sp>
        <p:nvSpPr>
          <p:cNvPr id="6" name="Tekstvak 5">
            <a:extLst>
              <a:ext uri="{FF2B5EF4-FFF2-40B4-BE49-F238E27FC236}">
                <a16:creationId xmlns:a16="http://schemas.microsoft.com/office/drawing/2014/main" id="{A58D9989-3E71-4F9D-883B-ACC8ADF510BB}"/>
              </a:ext>
            </a:extLst>
          </p:cNvPr>
          <p:cNvSpPr txBox="1"/>
          <p:nvPr/>
        </p:nvSpPr>
        <p:spPr>
          <a:xfrm>
            <a:off x="6895750" y="227809"/>
            <a:ext cx="5177141" cy="307777"/>
          </a:xfrm>
          <a:prstGeom prst="rect">
            <a:avLst/>
          </a:prstGeom>
          <a:noFill/>
        </p:spPr>
        <p:txBody>
          <a:bodyPr wrap="square" rtlCol="0">
            <a:spAutoFit/>
          </a:bodyPr>
          <a:lstStyle/>
          <a:p>
            <a:r>
              <a:rPr lang="nl-NL" sz="1400" dirty="0">
                <a:latin typeface="Tahoma" panose="020B0604030504040204" pitchFamily="34" charset="0"/>
                <a:ea typeface="Tahoma" panose="020B0604030504040204" pitchFamily="34" charset="0"/>
                <a:cs typeface="Tahoma" panose="020B0604030504040204" pitchFamily="34" charset="0"/>
              </a:rPr>
              <a:t>Slides </a:t>
            </a:r>
            <a:r>
              <a:rPr lang="nl-NL" sz="1400" dirty="0" err="1">
                <a:latin typeface="Tahoma" panose="020B0604030504040204" pitchFamily="34" charset="0"/>
                <a:ea typeface="Tahoma" panose="020B0604030504040204" pitchFamily="34" charset="0"/>
                <a:cs typeface="Tahoma" panose="020B0604030504040204" pitchFamily="34" charset="0"/>
              </a:rPr>
              <a:t>courtesy</a:t>
            </a:r>
            <a:r>
              <a:rPr lang="nl-NL" sz="1400" dirty="0">
                <a:latin typeface="Tahoma" panose="020B0604030504040204" pitchFamily="34" charset="0"/>
                <a:ea typeface="Tahoma" panose="020B0604030504040204" pitchFamily="34" charset="0"/>
                <a:cs typeface="Tahoma" panose="020B0604030504040204" pitchFamily="34" charset="0"/>
              </a:rPr>
              <a:t> IWGDF; </a:t>
            </a:r>
            <a:r>
              <a:rPr lang="nl-NL" sz="1400" dirty="0" err="1">
                <a:latin typeface="Tahoma" panose="020B0604030504040204" pitchFamily="34" charset="0"/>
                <a:ea typeface="Tahoma" panose="020B0604030504040204" pitchFamily="34" charset="0"/>
                <a:cs typeface="Tahoma" panose="020B0604030504040204" pitchFamily="34" charset="0"/>
              </a:rPr>
              <a:t>available</a:t>
            </a:r>
            <a:r>
              <a:rPr lang="nl-NL" sz="1400" dirty="0">
                <a:latin typeface="Tahoma" panose="020B0604030504040204" pitchFamily="34" charset="0"/>
                <a:ea typeface="Tahoma" panose="020B0604030504040204" pitchFamily="34" charset="0"/>
                <a:cs typeface="Tahoma" panose="020B0604030504040204" pitchFamily="34" charset="0"/>
              </a:rPr>
              <a:t> at: </a:t>
            </a:r>
            <a:r>
              <a:rPr lang="nl-NL" sz="1400" u="sng" dirty="0">
                <a:latin typeface="Tahoma" panose="020B0604030504040204" pitchFamily="34" charset="0"/>
                <a:ea typeface="Tahoma" panose="020B0604030504040204" pitchFamily="34" charset="0"/>
                <a:cs typeface="Tahoma" panose="020B0604030504040204" pitchFamily="34" charset="0"/>
              </a:rPr>
              <a:t>www.iwgdfguidelines.org</a:t>
            </a:r>
          </a:p>
        </p:txBody>
      </p:sp>
    </p:spTree>
    <p:extLst>
      <p:ext uri="{BB962C8B-B14F-4D97-AF65-F5344CB8AC3E}">
        <p14:creationId xmlns:p14="http://schemas.microsoft.com/office/powerpoint/2010/main" val="3959326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382C0"/>
        </a:solidFill>
        <a:effectLst/>
      </p:bgPr>
    </p:bg>
    <p:spTree>
      <p:nvGrpSpPr>
        <p:cNvPr id="1" name=""/>
        <p:cNvGrpSpPr/>
        <p:nvPr/>
      </p:nvGrpSpPr>
      <p:grpSpPr>
        <a:xfrm>
          <a:off x="0" y="0"/>
          <a:ext cx="0" cy="0"/>
          <a:chOff x="0" y="0"/>
          <a:chExt cx="0" cy="0"/>
        </a:xfrm>
      </p:grpSpPr>
      <p:pic>
        <p:nvPicPr>
          <p:cNvPr id="12" name="Tijdelijke aanduiding voor inhoud 11">
            <a:extLst>
              <a:ext uri="{FF2B5EF4-FFF2-40B4-BE49-F238E27FC236}">
                <a16:creationId xmlns:a16="http://schemas.microsoft.com/office/drawing/2014/main" id="{20BA46C6-5D54-4BF4-83A7-30F22E021931}"/>
              </a:ext>
            </a:extLst>
          </p:cNvPr>
          <p:cNvPicPr>
            <a:picLocks noGrp="1" noChangeAspect="1"/>
          </p:cNvPicPr>
          <p:nvPr>
            <p:ph sz="half" idx="4294967295"/>
          </p:nvPr>
        </p:nvPicPr>
        <p:blipFill>
          <a:blip r:embed="rId2" cstate="hqprint">
            <a:extLst>
              <a:ext uri="{28A0092B-C50C-407E-A947-70E740481C1C}">
                <a14:useLocalDpi xmlns:a14="http://schemas.microsoft.com/office/drawing/2010/main" val="0"/>
              </a:ext>
            </a:extLst>
          </a:blip>
          <a:stretch>
            <a:fillRect/>
          </a:stretch>
        </p:blipFill>
        <p:spPr>
          <a:xfrm>
            <a:off x="-22225" y="0"/>
            <a:ext cx="12214225" cy="763588"/>
          </a:xfrm>
        </p:spPr>
      </p:pic>
      <p:pic>
        <p:nvPicPr>
          <p:cNvPr id="3" name="Picture 2">
            <a:extLst>
              <a:ext uri="{FF2B5EF4-FFF2-40B4-BE49-F238E27FC236}">
                <a16:creationId xmlns:a16="http://schemas.microsoft.com/office/drawing/2014/main" id="{ABF77269-626E-E543-B16C-F6ECE4F9DC57}"/>
              </a:ext>
            </a:extLst>
          </p:cNvPr>
          <p:cNvPicPr>
            <a:picLocks noChangeAspect="1"/>
          </p:cNvPicPr>
          <p:nvPr/>
        </p:nvPicPr>
        <p:blipFill>
          <a:blip r:embed="rId3"/>
          <a:stretch>
            <a:fillRect/>
          </a:stretch>
        </p:blipFill>
        <p:spPr>
          <a:xfrm>
            <a:off x="346841" y="1057565"/>
            <a:ext cx="11537122" cy="5532421"/>
          </a:xfrm>
          <a:prstGeom prst="rect">
            <a:avLst/>
          </a:prstGeom>
        </p:spPr>
      </p:pic>
      <p:sp>
        <p:nvSpPr>
          <p:cNvPr id="4" name="Tekstvak 3">
            <a:extLst>
              <a:ext uri="{FF2B5EF4-FFF2-40B4-BE49-F238E27FC236}">
                <a16:creationId xmlns:a16="http://schemas.microsoft.com/office/drawing/2014/main" id="{CCC2D53C-CEE7-495F-A3E9-2B8638693DE5}"/>
              </a:ext>
            </a:extLst>
          </p:cNvPr>
          <p:cNvSpPr txBox="1"/>
          <p:nvPr/>
        </p:nvSpPr>
        <p:spPr>
          <a:xfrm>
            <a:off x="6895750" y="227809"/>
            <a:ext cx="5177141" cy="307777"/>
          </a:xfrm>
          <a:prstGeom prst="rect">
            <a:avLst/>
          </a:prstGeom>
          <a:noFill/>
        </p:spPr>
        <p:txBody>
          <a:bodyPr wrap="square" rtlCol="0">
            <a:spAutoFit/>
          </a:bodyPr>
          <a:lstStyle/>
          <a:p>
            <a:r>
              <a:rPr lang="nl-NL" sz="1400" dirty="0">
                <a:latin typeface="Tahoma" panose="020B0604030504040204" pitchFamily="34" charset="0"/>
                <a:ea typeface="Tahoma" panose="020B0604030504040204" pitchFamily="34" charset="0"/>
                <a:cs typeface="Tahoma" panose="020B0604030504040204" pitchFamily="34" charset="0"/>
              </a:rPr>
              <a:t>Slides </a:t>
            </a:r>
            <a:r>
              <a:rPr lang="nl-NL" sz="1400" dirty="0" err="1">
                <a:latin typeface="Tahoma" panose="020B0604030504040204" pitchFamily="34" charset="0"/>
                <a:ea typeface="Tahoma" panose="020B0604030504040204" pitchFamily="34" charset="0"/>
                <a:cs typeface="Tahoma" panose="020B0604030504040204" pitchFamily="34" charset="0"/>
              </a:rPr>
              <a:t>courtesy</a:t>
            </a:r>
            <a:r>
              <a:rPr lang="nl-NL" sz="1400" dirty="0">
                <a:latin typeface="Tahoma" panose="020B0604030504040204" pitchFamily="34" charset="0"/>
                <a:ea typeface="Tahoma" panose="020B0604030504040204" pitchFamily="34" charset="0"/>
                <a:cs typeface="Tahoma" panose="020B0604030504040204" pitchFamily="34" charset="0"/>
              </a:rPr>
              <a:t> IWGDF; </a:t>
            </a:r>
            <a:r>
              <a:rPr lang="nl-NL" sz="1400" dirty="0" err="1">
                <a:latin typeface="Tahoma" panose="020B0604030504040204" pitchFamily="34" charset="0"/>
                <a:ea typeface="Tahoma" panose="020B0604030504040204" pitchFamily="34" charset="0"/>
                <a:cs typeface="Tahoma" panose="020B0604030504040204" pitchFamily="34" charset="0"/>
              </a:rPr>
              <a:t>available</a:t>
            </a:r>
            <a:r>
              <a:rPr lang="nl-NL" sz="1400" dirty="0">
                <a:latin typeface="Tahoma" panose="020B0604030504040204" pitchFamily="34" charset="0"/>
                <a:ea typeface="Tahoma" panose="020B0604030504040204" pitchFamily="34" charset="0"/>
                <a:cs typeface="Tahoma" panose="020B0604030504040204" pitchFamily="34" charset="0"/>
              </a:rPr>
              <a:t> at: </a:t>
            </a:r>
            <a:r>
              <a:rPr lang="nl-NL" sz="1400" u="sng" dirty="0">
                <a:latin typeface="Tahoma" panose="020B0604030504040204" pitchFamily="34" charset="0"/>
                <a:ea typeface="Tahoma" panose="020B0604030504040204" pitchFamily="34" charset="0"/>
                <a:cs typeface="Tahoma" panose="020B0604030504040204" pitchFamily="34" charset="0"/>
              </a:rPr>
              <a:t>www.iwgdfguidelines.org</a:t>
            </a:r>
          </a:p>
        </p:txBody>
      </p:sp>
    </p:spTree>
    <p:extLst>
      <p:ext uri="{BB962C8B-B14F-4D97-AF65-F5344CB8AC3E}">
        <p14:creationId xmlns:p14="http://schemas.microsoft.com/office/powerpoint/2010/main" val="1114375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382C0"/>
        </a:solidFill>
        <a:effectLst/>
      </p:bgPr>
    </p:bg>
    <p:spTree>
      <p:nvGrpSpPr>
        <p:cNvPr id="1" name=""/>
        <p:cNvGrpSpPr/>
        <p:nvPr/>
      </p:nvGrpSpPr>
      <p:grpSpPr>
        <a:xfrm>
          <a:off x="0" y="0"/>
          <a:ext cx="0" cy="0"/>
          <a:chOff x="0" y="0"/>
          <a:chExt cx="0" cy="0"/>
        </a:xfrm>
      </p:grpSpPr>
      <p:pic>
        <p:nvPicPr>
          <p:cNvPr id="12" name="Tijdelijke aanduiding voor inhoud 11">
            <a:extLst>
              <a:ext uri="{FF2B5EF4-FFF2-40B4-BE49-F238E27FC236}">
                <a16:creationId xmlns:a16="http://schemas.microsoft.com/office/drawing/2014/main" id="{20BA46C6-5D54-4BF4-83A7-30F22E021931}"/>
              </a:ext>
            </a:extLst>
          </p:cNvPr>
          <p:cNvPicPr>
            <a:picLocks noGrp="1" noChangeAspect="1"/>
          </p:cNvPicPr>
          <p:nvPr>
            <p:ph sz="half" idx="4294967295"/>
          </p:nvPr>
        </p:nvPicPr>
        <p:blipFill>
          <a:blip r:embed="rId2" cstate="hqprint">
            <a:extLst>
              <a:ext uri="{28A0092B-C50C-407E-A947-70E740481C1C}">
                <a14:useLocalDpi xmlns:a14="http://schemas.microsoft.com/office/drawing/2010/main" val="0"/>
              </a:ext>
            </a:extLst>
          </a:blip>
          <a:stretch>
            <a:fillRect/>
          </a:stretch>
        </p:blipFill>
        <p:spPr>
          <a:xfrm>
            <a:off x="-22225" y="0"/>
            <a:ext cx="12214225" cy="763588"/>
          </a:xfrm>
        </p:spPr>
      </p:pic>
      <p:pic>
        <p:nvPicPr>
          <p:cNvPr id="2" name="Picture 1">
            <a:extLst>
              <a:ext uri="{FF2B5EF4-FFF2-40B4-BE49-F238E27FC236}">
                <a16:creationId xmlns:a16="http://schemas.microsoft.com/office/drawing/2014/main" id="{0913DF45-D1E6-D645-A8B8-F5FBAE6D3B99}"/>
              </a:ext>
            </a:extLst>
          </p:cNvPr>
          <p:cNvPicPr>
            <a:picLocks noChangeAspect="1"/>
          </p:cNvPicPr>
          <p:nvPr/>
        </p:nvPicPr>
        <p:blipFill>
          <a:blip r:embed="rId3"/>
          <a:stretch>
            <a:fillRect/>
          </a:stretch>
        </p:blipFill>
        <p:spPr>
          <a:xfrm>
            <a:off x="241738" y="889876"/>
            <a:ext cx="7010400" cy="4826000"/>
          </a:xfrm>
          <a:prstGeom prst="rect">
            <a:avLst/>
          </a:prstGeom>
        </p:spPr>
      </p:pic>
      <p:pic>
        <p:nvPicPr>
          <p:cNvPr id="4" name="Picture 3">
            <a:extLst>
              <a:ext uri="{FF2B5EF4-FFF2-40B4-BE49-F238E27FC236}">
                <a16:creationId xmlns:a16="http://schemas.microsoft.com/office/drawing/2014/main" id="{C948A15D-C1E1-CA4A-9CBA-D10C73198D5B}"/>
              </a:ext>
            </a:extLst>
          </p:cNvPr>
          <p:cNvPicPr>
            <a:picLocks noChangeAspect="1"/>
          </p:cNvPicPr>
          <p:nvPr/>
        </p:nvPicPr>
        <p:blipFill>
          <a:blip r:embed="rId4"/>
          <a:stretch>
            <a:fillRect/>
          </a:stretch>
        </p:blipFill>
        <p:spPr>
          <a:xfrm>
            <a:off x="5122041" y="4698999"/>
            <a:ext cx="6959600" cy="2032000"/>
          </a:xfrm>
          <a:prstGeom prst="rect">
            <a:avLst/>
          </a:prstGeom>
        </p:spPr>
      </p:pic>
      <p:pic>
        <p:nvPicPr>
          <p:cNvPr id="6" name="Picture 5">
            <a:extLst>
              <a:ext uri="{FF2B5EF4-FFF2-40B4-BE49-F238E27FC236}">
                <a16:creationId xmlns:a16="http://schemas.microsoft.com/office/drawing/2014/main" id="{1E70C8A6-3497-F14E-A98B-0BC0F3673303}"/>
              </a:ext>
            </a:extLst>
          </p:cNvPr>
          <p:cNvPicPr>
            <a:picLocks noChangeAspect="1"/>
          </p:cNvPicPr>
          <p:nvPr/>
        </p:nvPicPr>
        <p:blipFill>
          <a:blip r:embed="rId5"/>
          <a:stretch>
            <a:fillRect/>
          </a:stretch>
        </p:blipFill>
        <p:spPr>
          <a:xfrm>
            <a:off x="5864995" y="1166648"/>
            <a:ext cx="6213729" cy="2979683"/>
          </a:xfrm>
          <a:prstGeom prst="rect">
            <a:avLst/>
          </a:prstGeom>
        </p:spPr>
      </p:pic>
      <p:sp>
        <p:nvSpPr>
          <p:cNvPr id="7" name="Tekstvak 6">
            <a:extLst>
              <a:ext uri="{FF2B5EF4-FFF2-40B4-BE49-F238E27FC236}">
                <a16:creationId xmlns:a16="http://schemas.microsoft.com/office/drawing/2014/main" id="{37175302-4B27-4136-8039-956EB8D75387}"/>
              </a:ext>
            </a:extLst>
          </p:cNvPr>
          <p:cNvSpPr txBox="1"/>
          <p:nvPr/>
        </p:nvSpPr>
        <p:spPr>
          <a:xfrm>
            <a:off x="6895750" y="227809"/>
            <a:ext cx="5177141" cy="307777"/>
          </a:xfrm>
          <a:prstGeom prst="rect">
            <a:avLst/>
          </a:prstGeom>
          <a:noFill/>
        </p:spPr>
        <p:txBody>
          <a:bodyPr wrap="square" rtlCol="0">
            <a:spAutoFit/>
          </a:bodyPr>
          <a:lstStyle/>
          <a:p>
            <a:r>
              <a:rPr lang="nl-NL" sz="1400" dirty="0">
                <a:latin typeface="Tahoma" panose="020B0604030504040204" pitchFamily="34" charset="0"/>
                <a:ea typeface="Tahoma" panose="020B0604030504040204" pitchFamily="34" charset="0"/>
                <a:cs typeface="Tahoma" panose="020B0604030504040204" pitchFamily="34" charset="0"/>
              </a:rPr>
              <a:t>Slides </a:t>
            </a:r>
            <a:r>
              <a:rPr lang="nl-NL" sz="1400" dirty="0" err="1">
                <a:latin typeface="Tahoma" panose="020B0604030504040204" pitchFamily="34" charset="0"/>
                <a:ea typeface="Tahoma" panose="020B0604030504040204" pitchFamily="34" charset="0"/>
                <a:cs typeface="Tahoma" panose="020B0604030504040204" pitchFamily="34" charset="0"/>
              </a:rPr>
              <a:t>courtesy</a:t>
            </a:r>
            <a:r>
              <a:rPr lang="nl-NL" sz="1400" dirty="0">
                <a:latin typeface="Tahoma" panose="020B0604030504040204" pitchFamily="34" charset="0"/>
                <a:ea typeface="Tahoma" panose="020B0604030504040204" pitchFamily="34" charset="0"/>
                <a:cs typeface="Tahoma" panose="020B0604030504040204" pitchFamily="34" charset="0"/>
              </a:rPr>
              <a:t> IWGDF; </a:t>
            </a:r>
            <a:r>
              <a:rPr lang="nl-NL" sz="1400" dirty="0" err="1">
                <a:latin typeface="Tahoma" panose="020B0604030504040204" pitchFamily="34" charset="0"/>
                <a:ea typeface="Tahoma" panose="020B0604030504040204" pitchFamily="34" charset="0"/>
                <a:cs typeface="Tahoma" panose="020B0604030504040204" pitchFamily="34" charset="0"/>
              </a:rPr>
              <a:t>available</a:t>
            </a:r>
            <a:r>
              <a:rPr lang="nl-NL" sz="1400" dirty="0">
                <a:latin typeface="Tahoma" panose="020B0604030504040204" pitchFamily="34" charset="0"/>
                <a:ea typeface="Tahoma" panose="020B0604030504040204" pitchFamily="34" charset="0"/>
                <a:cs typeface="Tahoma" panose="020B0604030504040204" pitchFamily="34" charset="0"/>
              </a:rPr>
              <a:t> at: </a:t>
            </a:r>
            <a:r>
              <a:rPr lang="nl-NL" sz="1400" u="sng" dirty="0">
                <a:latin typeface="Tahoma" panose="020B0604030504040204" pitchFamily="34" charset="0"/>
                <a:ea typeface="Tahoma" panose="020B0604030504040204" pitchFamily="34" charset="0"/>
                <a:cs typeface="Tahoma" panose="020B0604030504040204" pitchFamily="34" charset="0"/>
              </a:rPr>
              <a:t>www.iwgdfguidelines.org</a:t>
            </a:r>
          </a:p>
        </p:txBody>
      </p:sp>
    </p:spTree>
    <p:extLst>
      <p:ext uri="{BB962C8B-B14F-4D97-AF65-F5344CB8AC3E}">
        <p14:creationId xmlns:p14="http://schemas.microsoft.com/office/powerpoint/2010/main" val="1102724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382C0"/>
        </a:solidFill>
        <a:effectLst/>
      </p:bgPr>
    </p:bg>
    <p:spTree>
      <p:nvGrpSpPr>
        <p:cNvPr id="1" name=""/>
        <p:cNvGrpSpPr/>
        <p:nvPr/>
      </p:nvGrpSpPr>
      <p:grpSpPr>
        <a:xfrm>
          <a:off x="0" y="0"/>
          <a:ext cx="0" cy="0"/>
          <a:chOff x="0" y="0"/>
          <a:chExt cx="0" cy="0"/>
        </a:xfrm>
      </p:grpSpPr>
      <p:pic>
        <p:nvPicPr>
          <p:cNvPr id="12" name="Tijdelijke aanduiding voor inhoud 11">
            <a:extLst>
              <a:ext uri="{FF2B5EF4-FFF2-40B4-BE49-F238E27FC236}">
                <a16:creationId xmlns:a16="http://schemas.microsoft.com/office/drawing/2014/main" id="{20BA46C6-5D54-4BF4-83A7-30F22E021931}"/>
              </a:ext>
            </a:extLst>
          </p:cNvPr>
          <p:cNvPicPr>
            <a:picLocks noGrp="1" noChangeAspect="1"/>
          </p:cNvPicPr>
          <p:nvPr>
            <p:ph sz="half" idx="1"/>
          </p:nvPr>
        </p:nvPicPr>
        <p:blipFill>
          <a:blip r:embed="rId2" cstate="hqprint">
            <a:extLst>
              <a:ext uri="{28A0092B-C50C-407E-A947-70E740481C1C}">
                <a14:useLocalDpi xmlns:a14="http://schemas.microsoft.com/office/drawing/2010/main" val="0"/>
              </a:ext>
            </a:extLst>
          </a:blip>
          <a:stretch>
            <a:fillRect/>
          </a:stretch>
        </p:blipFill>
        <p:spPr>
          <a:xfrm>
            <a:off x="0" y="0"/>
            <a:ext cx="12214367" cy="763397"/>
          </a:xfrm>
        </p:spPr>
      </p:pic>
      <p:sp>
        <p:nvSpPr>
          <p:cNvPr id="15" name="Tijdelijke aanduiding voor inhoud 14">
            <a:extLst>
              <a:ext uri="{FF2B5EF4-FFF2-40B4-BE49-F238E27FC236}">
                <a16:creationId xmlns:a16="http://schemas.microsoft.com/office/drawing/2014/main" id="{80E30F67-68AB-4BBD-A89E-76925A709841}"/>
              </a:ext>
            </a:extLst>
          </p:cNvPr>
          <p:cNvSpPr>
            <a:spLocks noGrp="1"/>
          </p:cNvSpPr>
          <p:nvPr>
            <p:ph sz="half" idx="2"/>
          </p:nvPr>
        </p:nvSpPr>
        <p:spPr>
          <a:xfrm>
            <a:off x="0" y="1519617"/>
            <a:ext cx="12192000" cy="4184374"/>
          </a:xfrm>
        </p:spPr>
        <p:txBody>
          <a:bodyPr/>
          <a:lstStyle/>
          <a:p>
            <a:pPr marL="0" indent="0">
              <a:buNone/>
            </a:pPr>
            <a:r>
              <a:rPr lang="en-GB" b="1" dirty="0">
                <a:solidFill>
                  <a:schemeClr val="bg1"/>
                </a:solidFill>
              </a:rPr>
              <a:t>Rationale: </a:t>
            </a:r>
            <a:r>
              <a:rPr lang="en-GB" dirty="0">
                <a:solidFill>
                  <a:schemeClr val="bg1"/>
                </a:solidFill>
              </a:rPr>
              <a:t>Both classifications have been validated on multiple occasions for various clinical outcomes with consistent results and presented adequate reliability values. So, the quality of the evidence was considered to be strong. Due to their complexity and limited assessment in different populations and contexts, however, a weak strength of recommendation was given.</a:t>
            </a:r>
          </a:p>
          <a:p>
            <a:pPr marL="0" indent="0">
              <a:buNone/>
            </a:pPr>
            <a:endParaRPr lang="en-GB" dirty="0">
              <a:solidFill>
                <a:schemeClr val="bg1"/>
              </a:solidFill>
            </a:endParaRPr>
          </a:p>
        </p:txBody>
      </p:sp>
      <p:sp>
        <p:nvSpPr>
          <p:cNvPr id="4" name="Tekstvak 3">
            <a:extLst>
              <a:ext uri="{FF2B5EF4-FFF2-40B4-BE49-F238E27FC236}">
                <a16:creationId xmlns:a16="http://schemas.microsoft.com/office/drawing/2014/main" id="{EC6CA931-8B8F-4B92-891F-47D1BB8C4DCD}"/>
              </a:ext>
            </a:extLst>
          </p:cNvPr>
          <p:cNvSpPr txBox="1"/>
          <p:nvPr/>
        </p:nvSpPr>
        <p:spPr>
          <a:xfrm>
            <a:off x="6895750" y="227809"/>
            <a:ext cx="5177141" cy="307777"/>
          </a:xfrm>
          <a:prstGeom prst="rect">
            <a:avLst/>
          </a:prstGeom>
          <a:noFill/>
        </p:spPr>
        <p:txBody>
          <a:bodyPr wrap="square" rtlCol="0">
            <a:spAutoFit/>
          </a:bodyPr>
          <a:lstStyle/>
          <a:p>
            <a:r>
              <a:rPr lang="nl-NL" sz="1400" dirty="0">
                <a:latin typeface="Tahoma" panose="020B0604030504040204" pitchFamily="34" charset="0"/>
                <a:ea typeface="Tahoma" panose="020B0604030504040204" pitchFamily="34" charset="0"/>
                <a:cs typeface="Tahoma" panose="020B0604030504040204" pitchFamily="34" charset="0"/>
              </a:rPr>
              <a:t>Slides </a:t>
            </a:r>
            <a:r>
              <a:rPr lang="nl-NL" sz="1400" dirty="0" err="1">
                <a:latin typeface="Tahoma" panose="020B0604030504040204" pitchFamily="34" charset="0"/>
                <a:ea typeface="Tahoma" panose="020B0604030504040204" pitchFamily="34" charset="0"/>
                <a:cs typeface="Tahoma" panose="020B0604030504040204" pitchFamily="34" charset="0"/>
              </a:rPr>
              <a:t>courtesy</a:t>
            </a:r>
            <a:r>
              <a:rPr lang="nl-NL" sz="1400" dirty="0">
                <a:latin typeface="Tahoma" panose="020B0604030504040204" pitchFamily="34" charset="0"/>
                <a:ea typeface="Tahoma" panose="020B0604030504040204" pitchFamily="34" charset="0"/>
                <a:cs typeface="Tahoma" panose="020B0604030504040204" pitchFamily="34" charset="0"/>
              </a:rPr>
              <a:t> IWGDF; </a:t>
            </a:r>
            <a:r>
              <a:rPr lang="nl-NL" sz="1400" dirty="0" err="1">
                <a:latin typeface="Tahoma" panose="020B0604030504040204" pitchFamily="34" charset="0"/>
                <a:ea typeface="Tahoma" panose="020B0604030504040204" pitchFamily="34" charset="0"/>
                <a:cs typeface="Tahoma" panose="020B0604030504040204" pitchFamily="34" charset="0"/>
              </a:rPr>
              <a:t>available</a:t>
            </a:r>
            <a:r>
              <a:rPr lang="nl-NL" sz="1400" dirty="0">
                <a:latin typeface="Tahoma" panose="020B0604030504040204" pitchFamily="34" charset="0"/>
                <a:ea typeface="Tahoma" panose="020B0604030504040204" pitchFamily="34" charset="0"/>
                <a:cs typeface="Tahoma" panose="020B0604030504040204" pitchFamily="34" charset="0"/>
              </a:rPr>
              <a:t> at: </a:t>
            </a:r>
            <a:r>
              <a:rPr lang="nl-NL" sz="1400" u="sng" dirty="0">
                <a:latin typeface="Tahoma" panose="020B0604030504040204" pitchFamily="34" charset="0"/>
                <a:ea typeface="Tahoma" panose="020B0604030504040204" pitchFamily="34" charset="0"/>
                <a:cs typeface="Tahoma" panose="020B0604030504040204" pitchFamily="34" charset="0"/>
              </a:rPr>
              <a:t>www.iwgdfguidelines.org</a:t>
            </a:r>
          </a:p>
        </p:txBody>
      </p:sp>
    </p:spTree>
    <p:extLst>
      <p:ext uri="{BB962C8B-B14F-4D97-AF65-F5344CB8AC3E}">
        <p14:creationId xmlns:p14="http://schemas.microsoft.com/office/powerpoint/2010/main" val="3406482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382C0"/>
        </a:solidFill>
        <a:effectLst/>
      </p:bgPr>
    </p:bg>
    <p:spTree>
      <p:nvGrpSpPr>
        <p:cNvPr id="1" name=""/>
        <p:cNvGrpSpPr/>
        <p:nvPr/>
      </p:nvGrpSpPr>
      <p:grpSpPr>
        <a:xfrm>
          <a:off x="0" y="0"/>
          <a:ext cx="0" cy="0"/>
          <a:chOff x="0" y="0"/>
          <a:chExt cx="0" cy="0"/>
        </a:xfrm>
      </p:grpSpPr>
      <p:pic>
        <p:nvPicPr>
          <p:cNvPr id="12" name="Tijdelijke aanduiding voor inhoud 11">
            <a:extLst>
              <a:ext uri="{FF2B5EF4-FFF2-40B4-BE49-F238E27FC236}">
                <a16:creationId xmlns:a16="http://schemas.microsoft.com/office/drawing/2014/main" id="{20BA46C6-5D54-4BF4-83A7-30F22E021931}"/>
              </a:ext>
            </a:extLst>
          </p:cNvPr>
          <p:cNvPicPr>
            <a:picLocks noGrp="1" noChangeAspect="1"/>
          </p:cNvPicPr>
          <p:nvPr>
            <p:ph sz="half" idx="1"/>
          </p:nvPr>
        </p:nvPicPr>
        <p:blipFill>
          <a:blip r:embed="rId2" cstate="hqprint">
            <a:extLst>
              <a:ext uri="{28A0092B-C50C-407E-A947-70E740481C1C}">
                <a14:useLocalDpi xmlns:a14="http://schemas.microsoft.com/office/drawing/2010/main" val="0"/>
              </a:ext>
            </a:extLst>
          </a:blip>
          <a:stretch>
            <a:fillRect/>
          </a:stretch>
        </p:blipFill>
        <p:spPr>
          <a:xfrm>
            <a:off x="0" y="0"/>
            <a:ext cx="12214367" cy="763397"/>
          </a:xfrm>
        </p:spPr>
      </p:pic>
      <p:sp>
        <p:nvSpPr>
          <p:cNvPr id="15" name="Tijdelijke aanduiding voor inhoud 14">
            <a:extLst>
              <a:ext uri="{FF2B5EF4-FFF2-40B4-BE49-F238E27FC236}">
                <a16:creationId xmlns:a16="http://schemas.microsoft.com/office/drawing/2014/main" id="{80E30F67-68AB-4BBD-A89E-76925A709841}"/>
              </a:ext>
            </a:extLst>
          </p:cNvPr>
          <p:cNvSpPr>
            <a:spLocks noGrp="1"/>
          </p:cNvSpPr>
          <p:nvPr>
            <p:ph sz="half" idx="2"/>
          </p:nvPr>
        </p:nvSpPr>
        <p:spPr>
          <a:xfrm>
            <a:off x="0" y="1292772"/>
            <a:ext cx="12192000" cy="5171089"/>
          </a:xfrm>
        </p:spPr>
        <p:txBody>
          <a:bodyPr>
            <a:normAutofit lnSpcReduction="10000"/>
          </a:bodyPr>
          <a:lstStyle/>
          <a:p>
            <a:pPr marL="0" indent="0">
              <a:buNone/>
            </a:pPr>
            <a:r>
              <a:rPr lang="en-GB" b="1" dirty="0">
                <a:solidFill>
                  <a:schemeClr val="bg1"/>
                </a:solidFill>
              </a:rPr>
              <a:t>PICO: </a:t>
            </a:r>
            <a:r>
              <a:rPr lang="en-GB" i="1" dirty="0">
                <a:solidFill>
                  <a:schemeClr val="bg1"/>
                </a:solidFill>
              </a:rPr>
              <a:t>In individuals with an active DFU, which classification/scoring system should be considered for regional/national/international audit to allow comparisons between institutions?</a:t>
            </a:r>
            <a:r>
              <a:rPr lang="en-GB" dirty="0">
                <a:solidFill>
                  <a:schemeClr val="bg1"/>
                </a:solidFill>
              </a:rPr>
              <a:t> </a:t>
            </a:r>
          </a:p>
          <a:p>
            <a:pPr marL="0" indent="0">
              <a:buNone/>
            </a:pPr>
            <a:endParaRPr lang="en-GB" b="1" dirty="0">
              <a:solidFill>
                <a:schemeClr val="bg1"/>
              </a:solidFill>
            </a:endParaRPr>
          </a:p>
          <a:p>
            <a:pPr marL="0" indent="0">
              <a:buNone/>
            </a:pPr>
            <a:endParaRPr lang="en-GB" b="1" dirty="0">
              <a:solidFill>
                <a:schemeClr val="bg1"/>
              </a:solidFill>
            </a:endParaRPr>
          </a:p>
          <a:p>
            <a:pPr marL="0" indent="0">
              <a:buNone/>
            </a:pPr>
            <a:endParaRPr lang="en-GB" b="1" dirty="0">
              <a:solidFill>
                <a:schemeClr val="bg1"/>
              </a:solidFill>
            </a:endParaRPr>
          </a:p>
          <a:p>
            <a:pPr marL="0" indent="0">
              <a:buNone/>
            </a:pPr>
            <a:endParaRPr lang="en-GB" b="1" dirty="0">
              <a:solidFill>
                <a:schemeClr val="bg1"/>
              </a:solidFill>
            </a:endParaRPr>
          </a:p>
          <a:p>
            <a:pPr marL="0" indent="0">
              <a:buNone/>
            </a:pPr>
            <a:endParaRPr lang="en-GB" b="1" dirty="0">
              <a:solidFill>
                <a:schemeClr val="bg1"/>
              </a:solidFill>
            </a:endParaRPr>
          </a:p>
          <a:p>
            <a:pPr marL="0" indent="0">
              <a:buNone/>
            </a:pPr>
            <a:r>
              <a:rPr lang="en-GB" b="1" dirty="0">
                <a:solidFill>
                  <a:schemeClr val="bg1"/>
                </a:solidFill>
              </a:rPr>
              <a:t>Rationale: </a:t>
            </a:r>
            <a:r>
              <a:rPr lang="en-GB" dirty="0">
                <a:solidFill>
                  <a:schemeClr val="bg1"/>
                </a:solidFill>
              </a:rPr>
              <a:t>simple and quick, no specialist equipment, 6/8 of important clinical measures, validated for healing and amputation in diverse populations of patients with diabetes and an ulcer of the foot, acceptable by clinicians in UK NDFA (&gt;20,000 patients)</a:t>
            </a:r>
          </a:p>
          <a:p>
            <a:endParaRPr lang="en-GB" b="1" dirty="0"/>
          </a:p>
          <a:p>
            <a:endParaRPr lang="nl-NL" dirty="0"/>
          </a:p>
        </p:txBody>
      </p:sp>
      <p:sp>
        <p:nvSpPr>
          <p:cNvPr id="3" name="TextBox 2">
            <a:extLst>
              <a:ext uri="{FF2B5EF4-FFF2-40B4-BE49-F238E27FC236}">
                <a16:creationId xmlns:a16="http://schemas.microsoft.com/office/drawing/2014/main" id="{E9B7459A-89F2-B141-BD51-055D3097C89F}"/>
              </a:ext>
            </a:extLst>
          </p:cNvPr>
          <p:cNvSpPr txBox="1"/>
          <p:nvPr/>
        </p:nvSpPr>
        <p:spPr>
          <a:xfrm>
            <a:off x="268014" y="2632835"/>
            <a:ext cx="11713780" cy="1815882"/>
          </a:xfrm>
          <a:prstGeom prst="rect">
            <a:avLst/>
          </a:prstGeom>
          <a:noFill/>
          <a:ln w="50800">
            <a:solidFill>
              <a:schemeClr val="bg1"/>
            </a:solidFill>
          </a:ln>
        </p:spPr>
        <p:txBody>
          <a:bodyPr wrap="square" rtlCol="0">
            <a:spAutoFit/>
          </a:bodyPr>
          <a:lstStyle/>
          <a:p>
            <a:r>
              <a:rPr lang="en-GB" sz="2800" b="1" dirty="0">
                <a:solidFill>
                  <a:schemeClr val="bg1"/>
                </a:solidFill>
              </a:rPr>
              <a:t>Recommendation 5: </a:t>
            </a:r>
            <a:r>
              <a:rPr lang="en-GB" sz="2800" dirty="0">
                <a:solidFill>
                  <a:schemeClr val="bg1"/>
                </a:solidFill>
              </a:rPr>
              <a:t>Use the SINBAD system for any regional/national/international audit to allow comparisons between institutions on the outcomes of patients with diabetes and an ulcer of the foot (Strong; High) </a:t>
            </a:r>
          </a:p>
        </p:txBody>
      </p:sp>
      <p:sp>
        <p:nvSpPr>
          <p:cNvPr id="5" name="Tekstvak 4">
            <a:extLst>
              <a:ext uri="{FF2B5EF4-FFF2-40B4-BE49-F238E27FC236}">
                <a16:creationId xmlns:a16="http://schemas.microsoft.com/office/drawing/2014/main" id="{23779E8F-D350-4032-BA07-AAEF6C9A5D16}"/>
              </a:ext>
            </a:extLst>
          </p:cNvPr>
          <p:cNvSpPr txBox="1"/>
          <p:nvPr/>
        </p:nvSpPr>
        <p:spPr>
          <a:xfrm>
            <a:off x="6895750" y="227809"/>
            <a:ext cx="5177141" cy="307777"/>
          </a:xfrm>
          <a:prstGeom prst="rect">
            <a:avLst/>
          </a:prstGeom>
          <a:noFill/>
        </p:spPr>
        <p:txBody>
          <a:bodyPr wrap="square" rtlCol="0">
            <a:spAutoFit/>
          </a:bodyPr>
          <a:lstStyle/>
          <a:p>
            <a:r>
              <a:rPr lang="nl-NL" sz="1400" dirty="0">
                <a:latin typeface="Tahoma" panose="020B0604030504040204" pitchFamily="34" charset="0"/>
                <a:ea typeface="Tahoma" panose="020B0604030504040204" pitchFamily="34" charset="0"/>
                <a:cs typeface="Tahoma" panose="020B0604030504040204" pitchFamily="34" charset="0"/>
              </a:rPr>
              <a:t>Slides </a:t>
            </a:r>
            <a:r>
              <a:rPr lang="nl-NL" sz="1400" dirty="0" err="1">
                <a:latin typeface="Tahoma" panose="020B0604030504040204" pitchFamily="34" charset="0"/>
                <a:ea typeface="Tahoma" panose="020B0604030504040204" pitchFamily="34" charset="0"/>
                <a:cs typeface="Tahoma" panose="020B0604030504040204" pitchFamily="34" charset="0"/>
              </a:rPr>
              <a:t>courtesy</a:t>
            </a:r>
            <a:r>
              <a:rPr lang="nl-NL" sz="1400" dirty="0">
                <a:latin typeface="Tahoma" panose="020B0604030504040204" pitchFamily="34" charset="0"/>
                <a:ea typeface="Tahoma" panose="020B0604030504040204" pitchFamily="34" charset="0"/>
                <a:cs typeface="Tahoma" panose="020B0604030504040204" pitchFamily="34" charset="0"/>
              </a:rPr>
              <a:t> IWGDF; </a:t>
            </a:r>
            <a:r>
              <a:rPr lang="nl-NL" sz="1400" dirty="0" err="1">
                <a:latin typeface="Tahoma" panose="020B0604030504040204" pitchFamily="34" charset="0"/>
                <a:ea typeface="Tahoma" panose="020B0604030504040204" pitchFamily="34" charset="0"/>
                <a:cs typeface="Tahoma" panose="020B0604030504040204" pitchFamily="34" charset="0"/>
              </a:rPr>
              <a:t>available</a:t>
            </a:r>
            <a:r>
              <a:rPr lang="nl-NL" sz="1400" dirty="0">
                <a:latin typeface="Tahoma" panose="020B0604030504040204" pitchFamily="34" charset="0"/>
                <a:ea typeface="Tahoma" panose="020B0604030504040204" pitchFamily="34" charset="0"/>
                <a:cs typeface="Tahoma" panose="020B0604030504040204" pitchFamily="34" charset="0"/>
              </a:rPr>
              <a:t> at: </a:t>
            </a:r>
            <a:r>
              <a:rPr lang="nl-NL" sz="1400" u="sng" dirty="0">
                <a:latin typeface="Tahoma" panose="020B0604030504040204" pitchFamily="34" charset="0"/>
                <a:ea typeface="Tahoma" panose="020B0604030504040204" pitchFamily="34" charset="0"/>
                <a:cs typeface="Tahoma" panose="020B0604030504040204" pitchFamily="34" charset="0"/>
              </a:rPr>
              <a:t>www.iwgdfguidelines.org</a:t>
            </a:r>
          </a:p>
        </p:txBody>
      </p:sp>
    </p:spTree>
    <p:extLst>
      <p:ext uri="{BB962C8B-B14F-4D97-AF65-F5344CB8AC3E}">
        <p14:creationId xmlns:p14="http://schemas.microsoft.com/office/powerpoint/2010/main" val="3372776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382C0"/>
        </a:solidFill>
        <a:effectLst/>
      </p:bgPr>
    </p:bg>
    <p:spTree>
      <p:nvGrpSpPr>
        <p:cNvPr id="1" name=""/>
        <p:cNvGrpSpPr/>
        <p:nvPr/>
      </p:nvGrpSpPr>
      <p:grpSpPr>
        <a:xfrm>
          <a:off x="0" y="0"/>
          <a:ext cx="0" cy="0"/>
          <a:chOff x="0" y="0"/>
          <a:chExt cx="0" cy="0"/>
        </a:xfrm>
      </p:grpSpPr>
      <p:pic>
        <p:nvPicPr>
          <p:cNvPr id="12" name="Tijdelijke aanduiding voor inhoud 11">
            <a:extLst>
              <a:ext uri="{FF2B5EF4-FFF2-40B4-BE49-F238E27FC236}">
                <a16:creationId xmlns:a16="http://schemas.microsoft.com/office/drawing/2014/main" id="{20BA46C6-5D54-4BF4-83A7-30F22E021931}"/>
              </a:ext>
            </a:extLst>
          </p:cNvPr>
          <p:cNvPicPr>
            <a:picLocks noGrp="1" noChangeAspect="1"/>
          </p:cNvPicPr>
          <p:nvPr>
            <p:ph sz="half" idx="1"/>
          </p:nvPr>
        </p:nvPicPr>
        <p:blipFill>
          <a:blip r:embed="rId2" cstate="hqprint">
            <a:extLst>
              <a:ext uri="{28A0092B-C50C-407E-A947-70E740481C1C}">
                <a14:useLocalDpi xmlns:a14="http://schemas.microsoft.com/office/drawing/2010/main" val="0"/>
              </a:ext>
            </a:extLst>
          </a:blip>
          <a:stretch>
            <a:fillRect/>
          </a:stretch>
        </p:blipFill>
        <p:spPr>
          <a:xfrm>
            <a:off x="0" y="0"/>
            <a:ext cx="12214367" cy="763397"/>
          </a:xfrm>
        </p:spPr>
      </p:pic>
      <p:sp>
        <p:nvSpPr>
          <p:cNvPr id="15" name="Tijdelijke aanduiding voor inhoud 14">
            <a:extLst>
              <a:ext uri="{FF2B5EF4-FFF2-40B4-BE49-F238E27FC236}">
                <a16:creationId xmlns:a16="http://schemas.microsoft.com/office/drawing/2014/main" id="{80E30F67-68AB-4BBD-A89E-76925A709841}"/>
              </a:ext>
            </a:extLst>
          </p:cNvPr>
          <p:cNvSpPr>
            <a:spLocks noGrp="1"/>
          </p:cNvSpPr>
          <p:nvPr>
            <p:ph sz="half" idx="2"/>
          </p:nvPr>
        </p:nvSpPr>
        <p:spPr>
          <a:xfrm>
            <a:off x="0" y="999354"/>
            <a:ext cx="12192000" cy="5259555"/>
          </a:xfrm>
        </p:spPr>
        <p:txBody>
          <a:bodyPr>
            <a:noAutofit/>
          </a:bodyPr>
          <a:lstStyle/>
          <a:p>
            <a:pPr marL="0" indent="0">
              <a:buNone/>
            </a:pPr>
            <a:r>
              <a:rPr lang="en-GB" b="1" dirty="0">
                <a:solidFill>
                  <a:schemeClr val="bg1"/>
                </a:solidFill>
              </a:rPr>
              <a:t>Considerations:</a:t>
            </a:r>
          </a:p>
          <a:p>
            <a:r>
              <a:rPr lang="en-GB" sz="2400" dirty="0">
                <a:solidFill>
                  <a:schemeClr val="bg1"/>
                </a:solidFill>
              </a:rPr>
              <a:t>We were unable to recommend any of the currently available classification/ scoring systems to provide an individual prognosis, which would guide management and could help the patient/family. Future research should be directed to develop and validate a simple reproducible classification system for the prognosis of the individual person with a diabetic foot ulcer, their index limb or their ulcer. </a:t>
            </a:r>
          </a:p>
          <a:p>
            <a:r>
              <a:rPr lang="en-GB" sz="2400" dirty="0">
                <a:solidFill>
                  <a:schemeClr val="bg1"/>
                </a:solidFill>
              </a:rPr>
              <a:t> None of the currently validated systems contained all 8 of the important prognostic clinical features identified as part of the review process. Future research should be undertaken to establish whether increasing the complexity of classifications by the addition of features such as ESRD, single/multiple ulcers, more detailed site of ulcers (such as plantar/dorsum) or more detailed measures of limb ischaemia significantly improves the validity of the system to predict the outcome, without compromising reliability or clinical utility.</a:t>
            </a:r>
          </a:p>
          <a:p>
            <a:r>
              <a:rPr lang="en-GB" sz="2400" dirty="0">
                <a:solidFill>
                  <a:schemeClr val="bg1"/>
                </a:solidFill>
              </a:rPr>
              <a:t>We consider that there may never be a single DFU classification system, since the specification of any classification will depend heavily on its purpose and clinical setting. </a:t>
            </a:r>
          </a:p>
        </p:txBody>
      </p:sp>
      <p:sp>
        <p:nvSpPr>
          <p:cNvPr id="4" name="Tekstvak 3">
            <a:extLst>
              <a:ext uri="{FF2B5EF4-FFF2-40B4-BE49-F238E27FC236}">
                <a16:creationId xmlns:a16="http://schemas.microsoft.com/office/drawing/2014/main" id="{73CC0792-C3CF-4B75-8B50-E1C4EEABD371}"/>
              </a:ext>
            </a:extLst>
          </p:cNvPr>
          <p:cNvSpPr txBox="1"/>
          <p:nvPr/>
        </p:nvSpPr>
        <p:spPr>
          <a:xfrm>
            <a:off x="6895750" y="227809"/>
            <a:ext cx="5177141" cy="307777"/>
          </a:xfrm>
          <a:prstGeom prst="rect">
            <a:avLst/>
          </a:prstGeom>
          <a:noFill/>
        </p:spPr>
        <p:txBody>
          <a:bodyPr wrap="square" rtlCol="0">
            <a:spAutoFit/>
          </a:bodyPr>
          <a:lstStyle/>
          <a:p>
            <a:r>
              <a:rPr lang="nl-NL" sz="1400" dirty="0">
                <a:latin typeface="Tahoma" panose="020B0604030504040204" pitchFamily="34" charset="0"/>
                <a:ea typeface="Tahoma" panose="020B0604030504040204" pitchFamily="34" charset="0"/>
                <a:cs typeface="Tahoma" panose="020B0604030504040204" pitchFamily="34" charset="0"/>
              </a:rPr>
              <a:t>Slides </a:t>
            </a:r>
            <a:r>
              <a:rPr lang="nl-NL" sz="1400" dirty="0" err="1">
                <a:latin typeface="Tahoma" panose="020B0604030504040204" pitchFamily="34" charset="0"/>
                <a:ea typeface="Tahoma" panose="020B0604030504040204" pitchFamily="34" charset="0"/>
                <a:cs typeface="Tahoma" panose="020B0604030504040204" pitchFamily="34" charset="0"/>
              </a:rPr>
              <a:t>courtesy</a:t>
            </a:r>
            <a:r>
              <a:rPr lang="nl-NL" sz="1400" dirty="0">
                <a:latin typeface="Tahoma" panose="020B0604030504040204" pitchFamily="34" charset="0"/>
                <a:ea typeface="Tahoma" panose="020B0604030504040204" pitchFamily="34" charset="0"/>
                <a:cs typeface="Tahoma" panose="020B0604030504040204" pitchFamily="34" charset="0"/>
              </a:rPr>
              <a:t> IWGDF; </a:t>
            </a:r>
            <a:r>
              <a:rPr lang="nl-NL" sz="1400" dirty="0" err="1">
                <a:latin typeface="Tahoma" panose="020B0604030504040204" pitchFamily="34" charset="0"/>
                <a:ea typeface="Tahoma" panose="020B0604030504040204" pitchFamily="34" charset="0"/>
                <a:cs typeface="Tahoma" panose="020B0604030504040204" pitchFamily="34" charset="0"/>
              </a:rPr>
              <a:t>available</a:t>
            </a:r>
            <a:r>
              <a:rPr lang="nl-NL" sz="1400" dirty="0">
                <a:latin typeface="Tahoma" panose="020B0604030504040204" pitchFamily="34" charset="0"/>
                <a:ea typeface="Tahoma" panose="020B0604030504040204" pitchFamily="34" charset="0"/>
                <a:cs typeface="Tahoma" panose="020B0604030504040204" pitchFamily="34" charset="0"/>
              </a:rPr>
              <a:t> at: </a:t>
            </a:r>
            <a:r>
              <a:rPr lang="nl-NL" sz="1400" u="sng" dirty="0">
                <a:latin typeface="Tahoma" panose="020B0604030504040204" pitchFamily="34" charset="0"/>
                <a:ea typeface="Tahoma" panose="020B0604030504040204" pitchFamily="34" charset="0"/>
                <a:cs typeface="Tahoma" panose="020B0604030504040204" pitchFamily="34" charset="0"/>
              </a:rPr>
              <a:t>www.iwgdfguidelines.org</a:t>
            </a:r>
          </a:p>
        </p:txBody>
      </p:sp>
    </p:spTree>
    <p:extLst>
      <p:ext uri="{BB962C8B-B14F-4D97-AF65-F5344CB8AC3E}">
        <p14:creationId xmlns:p14="http://schemas.microsoft.com/office/powerpoint/2010/main" val="2559586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382C0"/>
        </a:solidFill>
        <a:effectLst/>
      </p:bgPr>
    </p:bg>
    <p:spTree>
      <p:nvGrpSpPr>
        <p:cNvPr id="1" name=""/>
        <p:cNvGrpSpPr/>
        <p:nvPr/>
      </p:nvGrpSpPr>
      <p:grpSpPr>
        <a:xfrm>
          <a:off x="0" y="0"/>
          <a:ext cx="0" cy="0"/>
          <a:chOff x="0" y="0"/>
          <a:chExt cx="0" cy="0"/>
        </a:xfrm>
      </p:grpSpPr>
      <p:pic>
        <p:nvPicPr>
          <p:cNvPr id="12" name="Tijdelijke aanduiding voor inhoud 11">
            <a:extLst>
              <a:ext uri="{FF2B5EF4-FFF2-40B4-BE49-F238E27FC236}">
                <a16:creationId xmlns:a16="http://schemas.microsoft.com/office/drawing/2014/main" id="{20BA46C6-5D54-4BF4-83A7-30F22E021931}"/>
              </a:ext>
            </a:extLst>
          </p:cNvPr>
          <p:cNvPicPr>
            <a:picLocks noGrp="1" noChangeAspect="1"/>
          </p:cNvPicPr>
          <p:nvPr>
            <p:ph sz="half" idx="1"/>
          </p:nvPr>
        </p:nvPicPr>
        <p:blipFill>
          <a:blip r:embed="rId2" cstate="hqprint">
            <a:extLst>
              <a:ext uri="{28A0092B-C50C-407E-A947-70E740481C1C}">
                <a14:useLocalDpi xmlns:a14="http://schemas.microsoft.com/office/drawing/2010/main" val="0"/>
              </a:ext>
            </a:extLst>
          </a:blip>
          <a:stretch>
            <a:fillRect/>
          </a:stretch>
        </p:blipFill>
        <p:spPr>
          <a:xfrm>
            <a:off x="0" y="0"/>
            <a:ext cx="12214367" cy="763397"/>
          </a:xfrm>
        </p:spPr>
      </p:pic>
      <p:pic>
        <p:nvPicPr>
          <p:cNvPr id="2" name="Content Placeholder 1">
            <a:extLst>
              <a:ext uri="{FF2B5EF4-FFF2-40B4-BE49-F238E27FC236}">
                <a16:creationId xmlns:a16="http://schemas.microsoft.com/office/drawing/2014/main" id="{5A5C3D21-2B19-8748-AFA6-DB6D311532C3}"/>
              </a:ext>
            </a:extLst>
          </p:cNvPr>
          <p:cNvPicPr>
            <a:picLocks noGrp="1" noChangeAspect="1"/>
          </p:cNvPicPr>
          <p:nvPr>
            <p:ph sz="half" idx="2"/>
          </p:nvPr>
        </p:nvPicPr>
        <p:blipFill>
          <a:blip r:embed="rId3"/>
          <a:stretch>
            <a:fillRect/>
          </a:stretch>
        </p:blipFill>
        <p:spPr>
          <a:xfrm>
            <a:off x="-10385" y="2049516"/>
            <a:ext cx="12184076" cy="3184636"/>
          </a:xfrm>
          <a:prstGeom prst="rect">
            <a:avLst/>
          </a:prstGeom>
        </p:spPr>
      </p:pic>
      <p:sp>
        <p:nvSpPr>
          <p:cNvPr id="3" name="TextBox 2">
            <a:extLst>
              <a:ext uri="{FF2B5EF4-FFF2-40B4-BE49-F238E27FC236}">
                <a16:creationId xmlns:a16="http://schemas.microsoft.com/office/drawing/2014/main" id="{D825498E-2876-984C-B03B-A306B7689AA5}"/>
              </a:ext>
            </a:extLst>
          </p:cNvPr>
          <p:cNvSpPr txBox="1"/>
          <p:nvPr/>
        </p:nvSpPr>
        <p:spPr>
          <a:xfrm>
            <a:off x="472966" y="1087821"/>
            <a:ext cx="4367048" cy="523220"/>
          </a:xfrm>
          <a:prstGeom prst="rect">
            <a:avLst/>
          </a:prstGeom>
          <a:noFill/>
        </p:spPr>
        <p:txBody>
          <a:bodyPr wrap="square" rtlCol="0">
            <a:spAutoFit/>
          </a:bodyPr>
          <a:lstStyle/>
          <a:p>
            <a:r>
              <a:rPr lang="en-GB" sz="2800" b="1" dirty="0">
                <a:solidFill>
                  <a:schemeClr val="bg1"/>
                </a:solidFill>
              </a:rPr>
              <a:t>Acknowledgments:</a:t>
            </a:r>
          </a:p>
        </p:txBody>
      </p:sp>
      <p:sp>
        <p:nvSpPr>
          <p:cNvPr id="5" name="Tekstvak 4">
            <a:extLst>
              <a:ext uri="{FF2B5EF4-FFF2-40B4-BE49-F238E27FC236}">
                <a16:creationId xmlns:a16="http://schemas.microsoft.com/office/drawing/2014/main" id="{36274CE2-B659-41DD-9AB1-A5F7938E1FAF}"/>
              </a:ext>
            </a:extLst>
          </p:cNvPr>
          <p:cNvSpPr txBox="1"/>
          <p:nvPr/>
        </p:nvSpPr>
        <p:spPr>
          <a:xfrm>
            <a:off x="6895750" y="227809"/>
            <a:ext cx="5177141" cy="307777"/>
          </a:xfrm>
          <a:prstGeom prst="rect">
            <a:avLst/>
          </a:prstGeom>
          <a:noFill/>
        </p:spPr>
        <p:txBody>
          <a:bodyPr wrap="square" rtlCol="0">
            <a:spAutoFit/>
          </a:bodyPr>
          <a:lstStyle/>
          <a:p>
            <a:r>
              <a:rPr lang="nl-NL" sz="1400" dirty="0">
                <a:latin typeface="Tahoma" panose="020B0604030504040204" pitchFamily="34" charset="0"/>
                <a:ea typeface="Tahoma" panose="020B0604030504040204" pitchFamily="34" charset="0"/>
                <a:cs typeface="Tahoma" panose="020B0604030504040204" pitchFamily="34" charset="0"/>
              </a:rPr>
              <a:t>Slides </a:t>
            </a:r>
            <a:r>
              <a:rPr lang="nl-NL" sz="1400" dirty="0" err="1">
                <a:latin typeface="Tahoma" panose="020B0604030504040204" pitchFamily="34" charset="0"/>
                <a:ea typeface="Tahoma" panose="020B0604030504040204" pitchFamily="34" charset="0"/>
                <a:cs typeface="Tahoma" panose="020B0604030504040204" pitchFamily="34" charset="0"/>
              </a:rPr>
              <a:t>courtesy</a:t>
            </a:r>
            <a:r>
              <a:rPr lang="nl-NL" sz="1400" dirty="0">
                <a:latin typeface="Tahoma" panose="020B0604030504040204" pitchFamily="34" charset="0"/>
                <a:ea typeface="Tahoma" panose="020B0604030504040204" pitchFamily="34" charset="0"/>
                <a:cs typeface="Tahoma" panose="020B0604030504040204" pitchFamily="34" charset="0"/>
              </a:rPr>
              <a:t> IWGDF; </a:t>
            </a:r>
            <a:r>
              <a:rPr lang="nl-NL" sz="1400" dirty="0" err="1">
                <a:latin typeface="Tahoma" panose="020B0604030504040204" pitchFamily="34" charset="0"/>
                <a:ea typeface="Tahoma" panose="020B0604030504040204" pitchFamily="34" charset="0"/>
                <a:cs typeface="Tahoma" panose="020B0604030504040204" pitchFamily="34" charset="0"/>
              </a:rPr>
              <a:t>available</a:t>
            </a:r>
            <a:r>
              <a:rPr lang="nl-NL" sz="1400" dirty="0">
                <a:latin typeface="Tahoma" panose="020B0604030504040204" pitchFamily="34" charset="0"/>
                <a:ea typeface="Tahoma" panose="020B0604030504040204" pitchFamily="34" charset="0"/>
                <a:cs typeface="Tahoma" panose="020B0604030504040204" pitchFamily="34" charset="0"/>
              </a:rPr>
              <a:t> at: </a:t>
            </a:r>
            <a:r>
              <a:rPr lang="nl-NL" sz="1400" u="sng" dirty="0">
                <a:latin typeface="Tahoma" panose="020B0604030504040204" pitchFamily="34" charset="0"/>
                <a:ea typeface="Tahoma" panose="020B0604030504040204" pitchFamily="34" charset="0"/>
                <a:cs typeface="Tahoma" panose="020B0604030504040204" pitchFamily="34" charset="0"/>
              </a:rPr>
              <a:t>www.iwgdfguidelines.org</a:t>
            </a:r>
          </a:p>
        </p:txBody>
      </p:sp>
    </p:spTree>
    <p:extLst>
      <p:ext uri="{BB962C8B-B14F-4D97-AF65-F5344CB8AC3E}">
        <p14:creationId xmlns:p14="http://schemas.microsoft.com/office/powerpoint/2010/main" val="1866661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A278C91F-5CFA-4C7E-87F7-627B2EB2E61A}"/>
              </a:ext>
            </a:extLst>
          </p:cNvPr>
          <p:cNvSpPr txBox="1"/>
          <p:nvPr/>
        </p:nvSpPr>
        <p:spPr>
          <a:xfrm>
            <a:off x="379816" y="1703632"/>
            <a:ext cx="3338326" cy="2677656"/>
          </a:xfrm>
          <a:prstGeom prst="rect">
            <a:avLst/>
          </a:prstGeom>
          <a:noFill/>
        </p:spPr>
        <p:txBody>
          <a:bodyPr wrap="square" rtlCol="0">
            <a:spAutoFit/>
          </a:bodyPr>
          <a:lstStyle/>
          <a:p>
            <a:r>
              <a:rPr lang="nl-NL" sz="2400" dirty="0" err="1"/>
              <a:t>Matilde</a:t>
            </a:r>
            <a:r>
              <a:rPr lang="nl-NL" sz="2400" dirty="0"/>
              <a:t> Monteiro-</a:t>
            </a:r>
            <a:r>
              <a:rPr lang="nl-NL" sz="2400" dirty="0" err="1"/>
              <a:t>Soares</a:t>
            </a:r>
            <a:endParaRPr lang="nl-NL" sz="2400" dirty="0"/>
          </a:p>
          <a:p>
            <a:r>
              <a:rPr lang="nl-NL" sz="2400" dirty="0"/>
              <a:t>David Russell</a:t>
            </a:r>
          </a:p>
          <a:p>
            <a:r>
              <a:rPr lang="nl-NL" sz="2400" dirty="0"/>
              <a:t>Edward J </a:t>
            </a:r>
            <a:r>
              <a:rPr lang="nl-NL" sz="2400" dirty="0" err="1"/>
              <a:t>Boyko</a:t>
            </a:r>
            <a:endParaRPr lang="nl-NL" sz="2400" dirty="0"/>
          </a:p>
          <a:p>
            <a:r>
              <a:rPr lang="nl-NL" sz="2400" dirty="0"/>
              <a:t>William </a:t>
            </a:r>
            <a:r>
              <a:rPr lang="nl-NL" sz="2400" dirty="0" err="1"/>
              <a:t>Jeffcoate</a:t>
            </a:r>
            <a:endParaRPr lang="nl-NL" sz="2400" dirty="0"/>
          </a:p>
          <a:p>
            <a:r>
              <a:rPr lang="nl-NL" sz="2400" dirty="0"/>
              <a:t>Joseph Mills</a:t>
            </a:r>
          </a:p>
          <a:p>
            <a:r>
              <a:rPr lang="nl-NL" sz="2400" dirty="0"/>
              <a:t>Stephan </a:t>
            </a:r>
            <a:r>
              <a:rPr lang="nl-NL" sz="2400" dirty="0" err="1"/>
              <a:t>Morbach</a:t>
            </a:r>
            <a:endParaRPr lang="nl-NL" sz="2400" dirty="0"/>
          </a:p>
          <a:p>
            <a:r>
              <a:rPr lang="nl-NL" sz="2400" dirty="0"/>
              <a:t>Fran Game</a:t>
            </a:r>
          </a:p>
        </p:txBody>
      </p:sp>
      <p:pic>
        <p:nvPicPr>
          <p:cNvPr id="7" name="Afbeelding 6">
            <a:extLst>
              <a:ext uri="{FF2B5EF4-FFF2-40B4-BE49-F238E27FC236}">
                <a16:creationId xmlns:a16="http://schemas.microsoft.com/office/drawing/2014/main" id="{76226B95-F467-41DD-BC12-A581D75C6C3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43568" y="5054533"/>
            <a:ext cx="2868941" cy="1346490"/>
          </a:xfrm>
          <a:prstGeom prst="rect">
            <a:avLst/>
          </a:prstGeom>
        </p:spPr>
      </p:pic>
      <p:sp>
        <p:nvSpPr>
          <p:cNvPr id="8" name="Tekstvak 7">
            <a:extLst>
              <a:ext uri="{FF2B5EF4-FFF2-40B4-BE49-F238E27FC236}">
                <a16:creationId xmlns:a16="http://schemas.microsoft.com/office/drawing/2014/main" id="{C3AB92DA-372D-4A22-9E6D-1464205151D0}"/>
              </a:ext>
            </a:extLst>
          </p:cNvPr>
          <p:cNvSpPr txBox="1"/>
          <p:nvPr/>
        </p:nvSpPr>
        <p:spPr>
          <a:xfrm>
            <a:off x="664596" y="6401023"/>
            <a:ext cx="2356574" cy="307777"/>
          </a:xfrm>
          <a:prstGeom prst="rect">
            <a:avLst/>
          </a:prstGeom>
          <a:noFill/>
        </p:spPr>
        <p:txBody>
          <a:bodyPr wrap="square" rtlCol="0">
            <a:spAutoFit/>
          </a:bodyPr>
          <a:lstStyle/>
          <a:p>
            <a:r>
              <a:rPr lang="nl-NL" sz="1400" u="sng" dirty="0">
                <a:latin typeface="Tahoma" panose="020B0604030504040204" pitchFamily="34" charset="0"/>
                <a:ea typeface="Tahoma" panose="020B0604030504040204" pitchFamily="34" charset="0"/>
                <a:cs typeface="Tahoma" panose="020B0604030504040204" pitchFamily="34" charset="0"/>
              </a:rPr>
              <a:t>www.iwgdfguidelines.org</a:t>
            </a:r>
          </a:p>
        </p:txBody>
      </p:sp>
      <p:pic>
        <p:nvPicPr>
          <p:cNvPr id="2" name="Afbeelding 1">
            <a:extLst>
              <a:ext uri="{FF2B5EF4-FFF2-40B4-BE49-F238E27FC236}">
                <a16:creationId xmlns:a16="http://schemas.microsoft.com/office/drawing/2014/main" id="{9117C0E7-E5F8-4E53-BFC6-24C5C9382F9C}"/>
              </a:ext>
            </a:extLst>
          </p:cNvPr>
          <p:cNvPicPr>
            <a:picLocks noChangeAspect="1"/>
          </p:cNvPicPr>
          <p:nvPr/>
        </p:nvPicPr>
        <p:blipFill>
          <a:blip r:embed="rId3"/>
          <a:stretch>
            <a:fillRect/>
          </a:stretch>
        </p:blipFill>
        <p:spPr>
          <a:xfrm>
            <a:off x="3718142" y="0"/>
            <a:ext cx="8473858" cy="6858000"/>
          </a:xfrm>
          <a:prstGeom prst="rect">
            <a:avLst/>
          </a:prstGeom>
        </p:spPr>
      </p:pic>
    </p:spTree>
    <p:extLst>
      <p:ext uri="{BB962C8B-B14F-4D97-AF65-F5344CB8AC3E}">
        <p14:creationId xmlns:p14="http://schemas.microsoft.com/office/powerpoint/2010/main" val="4268153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F2F20410-6A88-4BDA-9FE2-9797C6CE07AF}"/>
              </a:ext>
            </a:extLst>
          </p:cNvPr>
          <p:cNvSpPr>
            <a:spLocks noGrp="1"/>
          </p:cNvSpPr>
          <p:nvPr>
            <p:ph type="title"/>
          </p:nvPr>
        </p:nvSpPr>
        <p:spPr>
          <a:xfrm>
            <a:off x="838200" y="952354"/>
            <a:ext cx="10515600" cy="851279"/>
          </a:xfrm>
        </p:spPr>
        <p:txBody>
          <a:bodyPr>
            <a:normAutofit fontScale="90000"/>
          </a:bodyPr>
          <a:lstStyle/>
          <a:p>
            <a:pPr algn="ctr"/>
            <a:r>
              <a:rPr lang="nl-NL" b="1" dirty="0" err="1"/>
              <a:t>Diabetic</a:t>
            </a:r>
            <a:r>
              <a:rPr lang="nl-NL" b="1" dirty="0"/>
              <a:t> Foot </a:t>
            </a:r>
            <a:r>
              <a:rPr lang="nl-NL" b="1" dirty="0" err="1"/>
              <a:t>Ulcers</a:t>
            </a:r>
            <a:r>
              <a:rPr lang="nl-NL" b="1" dirty="0"/>
              <a:t>- </a:t>
            </a:r>
            <a:r>
              <a:rPr lang="nl-NL" b="1" dirty="0" err="1"/>
              <a:t>why</a:t>
            </a:r>
            <a:r>
              <a:rPr lang="nl-NL" b="1" dirty="0"/>
              <a:t> do we </a:t>
            </a:r>
            <a:r>
              <a:rPr lang="nl-NL" b="1" dirty="0" err="1"/>
              <a:t>need</a:t>
            </a:r>
            <a:r>
              <a:rPr lang="nl-NL" b="1" dirty="0"/>
              <a:t> </a:t>
            </a:r>
            <a:r>
              <a:rPr lang="nl-NL" b="1" dirty="0" err="1"/>
              <a:t>to</a:t>
            </a:r>
            <a:r>
              <a:rPr lang="nl-NL" b="1" dirty="0"/>
              <a:t> </a:t>
            </a:r>
            <a:r>
              <a:rPr lang="nl-NL" b="1" dirty="0" err="1"/>
              <a:t>classify</a:t>
            </a:r>
            <a:r>
              <a:rPr lang="nl-NL" b="1" dirty="0"/>
              <a:t>?</a:t>
            </a:r>
          </a:p>
        </p:txBody>
      </p:sp>
      <p:pic>
        <p:nvPicPr>
          <p:cNvPr id="12" name="Tijdelijke aanduiding voor inhoud 11">
            <a:extLst>
              <a:ext uri="{FF2B5EF4-FFF2-40B4-BE49-F238E27FC236}">
                <a16:creationId xmlns:a16="http://schemas.microsoft.com/office/drawing/2014/main" id="{20BA46C6-5D54-4BF4-83A7-30F22E021931}"/>
              </a:ext>
            </a:extLst>
          </p:cNvPr>
          <p:cNvPicPr>
            <a:picLocks noGrp="1" noChangeAspect="1"/>
          </p:cNvPicPr>
          <p:nvPr>
            <p:ph sz="half" idx="1"/>
          </p:nvPr>
        </p:nvPicPr>
        <p:blipFill>
          <a:blip r:embed="rId2" cstate="hqprint">
            <a:extLst>
              <a:ext uri="{28A0092B-C50C-407E-A947-70E740481C1C}">
                <a14:useLocalDpi xmlns:a14="http://schemas.microsoft.com/office/drawing/2010/main" val="0"/>
              </a:ext>
            </a:extLst>
          </a:blip>
          <a:stretch>
            <a:fillRect/>
          </a:stretch>
        </p:blipFill>
        <p:spPr>
          <a:xfrm>
            <a:off x="0" y="0"/>
            <a:ext cx="12214367" cy="763397"/>
          </a:xfrm>
        </p:spPr>
      </p:pic>
      <p:pic>
        <p:nvPicPr>
          <p:cNvPr id="5" name="Content Placeholder 4">
            <a:extLst>
              <a:ext uri="{FF2B5EF4-FFF2-40B4-BE49-F238E27FC236}">
                <a16:creationId xmlns:a16="http://schemas.microsoft.com/office/drawing/2014/main" id="{63551E9F-3F63-A54D-96F6-D4316F1C6A93}"/>
              </a:ext>
            </a:extLst>
          </p:cNvPr>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823966" y="1833453"/>
            <a:ext cx="3670300" cy="27051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6" name="Picture 5" descr="neuropathic_plantar_ulcer">
            <a:extLst>
              <a:ext uri="{FF2B5EF4-FFF2-40B4-BE49-F238E27FC236}">
                <a16:creationId xmlns:a16="http://schemas.microsoft.com/office/drawing/2014/main" id="{6D21ED9D-D9D3-A74E-8390-4D5BBEE8466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69538" y="2155716"/>
            <a:ext cx="2789237" cy="426402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699">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7" name="Picture 6" descr="cellulitis_complicating_heel_ulcer">
            <a:extLst>
              <a:ext uri="{FF2B5EF4-FFF2-40B4-BE49-F238E27FC236}">
                <a16:creationId xmlns:a16="http://schemas.microsoft.com/office/drawing/2014/main" id="{904911D7-22CA-8841-98EF-5EEA0AC31F6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a:xfrm>
            <a:off x="7712130" y="2045357"/>
            <a:ext cx="3786187" cy="2444750"/>
          </a:xfrm>
          <a:prstGeom prst="rect">
            <a:avLst/>
          </a:prstGeo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3">
            <a:extLst>
              <a:ext uri="{FF2B5EF4-FFF2-40B4-BE49-F238E27FC236}">
                <a16:creationId xmlns:a16="http://schemas.microsoft.com/office/drawing/2014/main" id="{78F5BC4B-D28C-654D-B31D-878EBA775BC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a:xfrm>
            <a:off x="536028" y="4071500"/>
            <a:ext cx="3684588" cy="2574925"/>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9" name="Picture 2">
            <a:extLst>
              <a:ext uri="{FF2B5EF4-FFF2-40B4-BE49-F238E27FC236}">
                <a16:creationId xmlns:a16="http://schemas.microsoft.com/office/drawing/2014/main" id="{A0470EDB-BACF-5146-BFC8-5AEC7D75C56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a:xfrm>
            <a:off x="7672332" y="4292600"/>
            <a:ext cx="3721100" cy="2565400"/>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TextBox 1">
            <a:extLst>
              <a:ext uri="{FF2B5EF4-FFF2-40B4-BE49-F238E27FC236}">
                <a16:creationId xmlns:a16="http://schemas.microsoft.com/office/drawing/2014/main" id="{63335C70-163E-D94A-A3DE-C02F90F7B9B0}"/>
              </a:ext>
            </a:extLst>
          </p:cNvPr>
          <p:cNvSpPr txBox="1"/>
          <p:nvPr/>
        </p:nvSpPr>
        <p:spPr>
          <a:xfrm>
            <a:off x="157656" y="1828800"/>
            <a:ext cx="6889531" cy="677108"/>
          </a:xfrm>
          <a:prstGeom prst="rect">
            <a:avLst/>
          </a:prstGeom>
          <a:solidFill>
            <a:srgbClr val="A382C0"/>
          </a:solidFill>
        </p:spPr>
        <p:txBody>
          <a:bodyPr wrap="square" rtlCol="0">
            <a:spAutoFit/>
          </a:bodyPr>
          <a:lstStyle/>
          <a:p>
            <a:r>
              <a:rPr lang="en-US" sz="2000" dirty="0">
                <a:solidFill>
                  <a:schemeClr val="bg1"/>
                </a:solidFill>
              </a:rPr>
              <a:t>Different causes  – predisposition/ delayed healing</a:t>
            </a:r>
          </a:p>
          <a:p>
            <a:endParaRPr lang="en-US" dirty="0"/>
          </a:p>
        </p:txBody>
      </p:sp>
      <p:sp>
        <p:nvSpPr>
          <p:cNvPr id="11" name="TextBox 10">
            <a:extLst>
              <a:ext uri="{FF2B5EF4-FFF2-40B4-BE49-F238E27FC236}">
                <a16:creationId xmlns:a16="http://schemas.microsoft.com/office/drawing/2014/main" id="{C79A4B5A-14D8-824E-A676-6A7F69E93877}"/>
              </a:ext>
            </a:extLst>
          </p:cNvPr>
          <p:cNvSpPr txBox="1"/>
          <p:nvPr/>
        </p:nvSpPr>
        <p:spPr>
          <a:xfrm>
            <a:off x="2343808" y="3447398"/>
            <a:ext cx="6889531" cy="677108"/>
          </a:xfrm>
          <a:prstGeom prst="rect">
            <a:avLst/>
          </a:prstGeom>
          <a:solidFill>
            <a:srgbClr val="A382C0"/>
          </a:solidFill>
        </p:spPr>
        <p:txBody>
          <a:bodyPr wrap="square" rtlCol="0">
            <a:spAutoFit/>
          </a:bodyPr>
          <a:lstStyle/>
          <a:p>
            <a:r>
              <a:rPr lang="en-US" sz="2000" dirty="0">
                <a:solidFill>
                  <a:schemeClr val="bg1"/>
                </a:solidFill>
              </a:rPr>
              <a:t>Different outcomes – healing /amputation</a:t>
            </a:r>
          </a:p>
          <a:p>
            <a:endParaRPr lang="en-US" dirty="0"/>
          </a:p>
        </p:txBody>
      </p:sp>
      <p:sp>
        <p:nvSpPr>
          <p:cNvPr id="16" name="TextBox 15">
            <a:extLst>
              <a:ext uri="{FF2B5EF4-FFF2-40B4-BE49-F238E27FC236}">
                <a16:creationId xmlns:a16="http://schemas.microsoft.com/office/drawing/2014/main" id="{045BA1AD-F0B7-BC49-B448-63AD16DF1065}"/>
              </a:ext>
            </a:extLst>
          </p:cNvPr>
          <p:cNvSpPr txBox="1"/>
          <p:nvPr/>
        </p:nvSpPr>
        <p:spPr>
          <a:xfrm>
            <a:off x="3946637" y="5255173"/>
            <a:ext cx="8129750" cy="677108"/>
          </a:xfrm>
          <a:prstGeom prst="rect">
            <a:avLst/>
          </a:prstGeom>
          <a:solidFill>
            <a:srgbClr val="A382C0"/>
          </a:solidFill>
        </p:spPr>
        <p:txBody>
          <a:bodyPr wrap="square" rtlCol="0">
            <a:spAutoFit/>
          </a:bodyPr>
          <a:lstStyle/>
          <a:p>
            <a:r>
              <a:rPr lang="en-US" sz="2000" dirty="0">
                <a:solidFill>
                  <a:schemeClr val="bg1"/>
                </a:solidFill>
              </a:rPr>
              <a:t>Different management strategies– offloading/infection/</a:t>
            </a:r>
            <a:r>
              <a:rPr lang="en-US" sz="2000" dirty="0" err="1">
                <a:solidFill>
                  <a:schemeClr val="bg1"/>
                </a:solidFill>
              </a:rPr>
              <a:t>revascularisation</a:t>
            </a:r>
            <a:endParaRPr lang="en-US" sz="2000" dirty="0">
              <a:solidFill>
                <a:schemeClr val="bg1"/>
              </a:solidFill>
            </a:endParaRPr>
          </a:p>
          <a:p>
            <a:endParaRPr lang="en-US" dirty="0"/>
          </a:p>
        </p:txBody>
      </p:sp>
      <p:sp>
        <p:nvSpPr>
          <p:cNvPr id="13" name="Tekstvak 12">
            <a:extLst>
              <a:ext uri="{FF2B5EF4-FFF2-40B4-BE49-F238E27FC236}">
                <a16:creationId xmlns:a16="http://schemas.microsoft.com/office/drawing/2014/main" id="{1C0DE8BB-D335-4038-A18F-8A150066EBAC}"/>
              </a:ext>
            </a:extLst>
          </p:cNvPr>
          <p:cNvSpPr txBox="1"/>
          <p:nvPr/>
        </p:nvSpPr>
        <p:spPr>
          <a:xfrm>
            <a:off x="6895750" y="227809"/>
            <a:ext cx="5177141" cy="307777"/>
          </a:xfrm>
          <a:prstGeom prst="rect">
            <a:avLst/>
          </a:prstGeom>
          <a:noFill/>
        </p:spPr>
        <p:txBody>
          <a:bodyPr wrap="square" rtlCol="0">
            <a:spAutoFit/>
          </a:bodyPr>
          <a:lstStyle/>
          <a:p>
            <a:r>
              <a:rPr lang="nl-NL" sz="1400" dirty="0">
                <a:latin typeface="Tahoma" panose="020B0604030504040204" pitchFamily="34" charset="0"/>
                <a:ea typeface="Tahoma" panose="020B0604030504040204" pitchFamily="34" charset="0"/>
                <a:cs typeface="Tahoma" panose="020B0604030504040204" pitchFamily="34" charset="0"/>
              </a:rPr>
              <a:t>Slides </a:t>
            </a:r>
            <a:r>
              <a:rPr lang="nl-NL" sz="1400" dirty="0" err="1">
                <a:latin typeface="Tahoma" panose="020B0604030504040204" pitchFamily="34" charset="0"/>
                <a:ea typeface="Tahoma" panose="020B0604030504040204" pitchFamily="34" charset="0"/>
                <a:cs typeface="Tahoma" panose="020B0604030504040204" pitchFamily="34" charset="0"/>
              </a:rPr>
              <a:t>courtesy</a:t>
            </a:r>
            <a:r>
              <a:rPr lang="nl-NL" sz="1400" dirty="0">
                <a:latin typeface="Tahoma" panose="020B0604030504040204" pitchFamily="34" charset="0"/>
                <a:ea typeface="Tahoma" panose="020B0604030504040204" pitchFamily="34" charset="0"/>
                <a:cs typeface="Tahoma" panose="020B0604030504040204" pitchFamily="34" charset="0"/>
              </a:rPr>
              <a:t> IWGDF; </a:t>
            </a:r>
            <a:r>
              <a:rPr lang="nl-NL" sz="1400" dirty="0" err="1">
                <a:latin typeface="Tahoma" panose="020B0604030504040204" pitchFamily="34" charset="0"/>
                <a:ea typeface="Tahoma" panose="020B0604030504040204" pitchFamily="34" charset="0"/>
                <a:cs typeface="Tahoma" panose="020B0604030504040204" pitchFamily="34" charset="0"/>
              </a:rPr>
              <a:t>available</a:t>
            </a:r>
            <a:r>
              <a:rPr lang="nl-NL" sz="1400" dirty="0">
                <a:latin typeface="Tahoma" panose="020B0604030504040204" pitchFamily="34" charset="0"/>
                <a:ea typeface="Tahoma" panose="020B0604030504040204" pitchFamily="34" charset="0"/>
                <a:cs typeface="Tahoma" panose="020B0604030504040204" pitchFamily="34" charset="0"/>
              </a:rPr>
              <a:t> at: </a:t>
            </a:r>
            <a:r>
              <a:rPr lang="nl-NL" sz="1400" u="sng" dirty="0">
                <a:latin typeface="Tahoma" panose="020B0604030504040204" pitchFamily="34" charset="0"/>
                <a:ea typeface="Tahoma" panose="020B0604030504040204" pitchFamily="34" charset="0"/>
                <a:cs typeface="Tahoma" panose="020B0604030504040204" pitchFamily="34" charset="0"/>
              </a:rPr>
              <a:t>www.iwgdfguidelines.org</a:t>
            </a:r>
          </a:p>
        </p:txBody>
      </p:sp>
    </p:spTree>
    <p:extLst>
      <p:ext uri="{BB962C8B-B14F-4D97-AF65-F5344CB8AC3E}">
        <p14:creationId xmlns:p14="http://schemas.microsoft.com/office/powerpoint/2010/main" val="250838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p:tgtEl>
                                          <p:spTgt spid="2"/>
                                        </p:tgtEl>
                                        <p:attrNameLst>
                                          <p:attrName>ppt_y</p:attrName>
                                        </p:attrNameLst>
                                      </p:cBhvr>
                                      <p:tavLst>
                                        <p:tav tm="0">
                                          <p:val>
                                            <p:strVal val="#ppt_y+#ppt_h*1.125000"/>
                                          </p:val>
                                        </p:tav>
                                        <p:tav tm="100000">
                                          <p:val>
                                            <p:strVal val="#ppt_y"/>
                                          </p:val>
                                        </p:tav>
                                      </p:tavLst>
                                    </p:anim>
                                    <p:animEffect transition="in" filter="wipe(up)">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p:tgtEl>
                                          <p:spTgt spid="11"/>
                                        </p:tgtEl>
                                        <p:attrNameLst>
                                          <p:attrName>ppt_y</p:attrName>
                                        </p:attrNameLst>
                                      </p:cBhvr>
                                      <p:tavLst>
                                        <p:tav tm="0">
                                          <p:val>
                                            <p:strVal val="#ppt_y+#ppt_h*1.125000"/>
                                          </p:val>
                                        </p:tav>
                                        <p:tav tm="100000">
                                          <p:val>
                                            <p:strVal val="#ppt_y"/>
                                          </p:val>
                                        </p:tav>
                                      </p:tavLst>
                                    </p:anim>
                                    <p:animEffect transition="in" filter="wipe(up)">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p:tgtEl>
                                          <p:spTgt spid="16"/>
                                        </p:tgtEl>
                                        <p:attrNameLst>
                                          <p:attrName>ppt_y</p:attrName>
                                        </p:attrNameLst>
                                      </p:cBhvr>
                                      <p:tavLst>
                                        <p:tav tm="0">
                                          <p:val>
                                            <p:strVal val="#ppt_y+#ppt_h*1.125000"/>
                                          </p:val>
                                        </p:tav>
                                        <p:tav tm="100000">
                                          <p:val>
                                            <p:strVal val="#ppt_y"/>
                                          </p:val>
                                        </p:tav>
                                      </p:tavLst>
                                    </p:anim>
                                    <p:animEffect transition="in" filter="wipe(up)">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F2F20410-6A88-4BDA-9FE2-9797C6CE07AF}"/>
              </a:ext>
            </a:extLst>
          </p:cNvPr>
          <p:cNvSpPr>
            <a:spLocks noGrp="1"/>
          </p:cNvSpPr>
          <p:nvPr>
            <p:ph type="title"/>
          </p:nvPr>
        </p:nvSpPr>
        <p:spPr>
          <a:xfrm>
            <a:off x="838200" y="952354"/>
            <a:ext cx="10515600" cy="851279"/>
          </a:xfrm>
        </p:spPr>
        <p:txBody>
          <a:bodyPr>
            <a:normAutofit fontScale="90000"/>
          </a:bodyPr>
          <a:lstStyle/>
          <a:p>
            <a:pPr algn="ctr"/>
            <a:r>
              <a:rPr lang="nl-NL" b="1" dirty="0"/>
              <a:t>In </a:t>
            </a:r>
            <a:r>
              <a:rPr lang="nl-NL" b="1" dirty="0" err="1"/>
              <a:t>which</a:t>
            </a:r>
            <a:r>
              <a:rPr lang="nl-NL" b="1" dirty="0"/>
              <a:t> </a:t>
            </a:r>
            <a:r>
              <a:rPr lang="nl-NL" b="1" dirty="0" err="1"/>
              <a:t>clinical</a:t>
            </a:r>
            <a:r>
              <a:rPr lang="nl-NL" b="1" dirty="0"/>
              <a:t> </a:t>
            </a:r>
            <a:r>
              <a:rPr lang="nl-NL" b="1" dirty="0" err="1"/>
              <a:t>situations</a:t>
            </a:r>
            <a:r>
              <a:rPr lang="nl-NL" b="1" dirty="0"/>
              <a:t> </a:t>
            </a:r>
            <a:r>
              <a:rPr lang="nl-NL" b="1" dirty="0" err="1"/>
              <a:t>would</a:t>
            </a:r>
            <a:r>
              <a:rPr lang="nl-NL" b="1" dirty="0"/>
              <a:t> </a:t>
            </a:r>
            <a:r>
              <a:rPr lang="nl-NL" b="1" dirty="0" err="1"/>
              <a:t>classification</a:t>
            </a:r>
            <a:r>
              <a:rPr lang="nl-NL" b="1" dirty="0"/>
              <a:t> </a:t>
            </a:r>
            <a:r>
              <a:rPr lang="nl-NL" b="1" dirty="0" err="1"/>
              <a:t>be</a:t>
            </a:r>
            <a:r>
              <a:rPr lang="nl-NL" b="1" dirty="0"/>
              <a:t> </a:t>
            </a:r>
            <a:r>
              <a:rPr lang="nl-NL" b="1" dirty="0" err="1"/>
              <a:t>useful</a:t>
            </a:r>
            <a:r>
              <a:rPr lang="nl-NL" b="1" dirty="0"/>
              <a:t>?</a:t>
            </a:r>
          </a:p>
        </p:txBody>
      </p:sp>
      <p:pic>
        <p:nvPicPr>
          <p:cNvPr id="12" name="Tijdelijke aanduiding voor inhoud 11">
            <a:extLst>
              <a:ext uri="{FF2B5EF4-FFF2-40B4-BE49-F238E27FC236}">
                <a16:creationId xmlns:a16="http://schemas.microsoft.com/office/drawing/2014/main" id="{20BA46C6-5D54-4BF4-83A7-30F22E021931}"/>
              </a:ext>
            </a:extLst>
          </p:cNvPr>
          <p:cNvPicPr>
            <a:picLocks noGrp="1" noChangeAspect="1"/>
          </p:cNvPicPr>
          <p:nvPr>
            <p:ph sz="half" idx="1"/>
          </p:nvPr>
        </p:nvPicPr>
        <p:blipFill>
          <a:blip r:embed="rId2" cstate="hqprint">
            <a:extLst>
              <a:ext uri="{28A0092B-C50C-407E-A947-70E740481C1C}">
                <a14:useLocalDpi xmlns:a14="http://schemas.microsoft.com/office/drawing/2010/main" val="0"/>
              </a:ext>
            </a:extLst>
          </a:blip>
          <a:stretch>
            <a:fillRect/>
          </a:stretch>
        </p:blipFill>
        <p:spPr>
          <a:xfrm>
            <a:off x="0" y="0"/>
            <a:ext cx="12214367" cy="763397"/>
          </a:xfrm>
        </p:spPr>
      </p:pic>
      <p:sp>
        <p:nvSpPr>
          <p:cNvPr id="5" name="Content Placeholder 4">
            <a:extLst>
              <a:ext uri="{FF2B5EF4-FFF2-40B4-BE49-F238E27FC236}">
                <a16:creationId xmlns:a16="http://schemas.microsoft.com/office/drawing/2014/main" id="{C8503373-22DA-354B-B497-45CA3EE8B831}"/>
              </a:ext>
            </a:extLst>
          </p:cNvPr>
          <p:cNvSpPr txBox="1">
            <a:spLocks noGrp="1"/>
          </p:cNvSpPr>
          <p:nvPr>
            <p:ph sz="half" idx="2"/>
          </p:nvPr>
        </p:nvSpPr>
        <p:spPr>
          <a:xfrm>
            <a:off x="0" y="1992313"/>
            <a:ext cx="12192000" cy="4999317"/>
          </a:xfrm>
          <a:prstGeom prst="rect">
            <a:avLst/>
          </a:prstGeom>
          <a:solidFill>
            <a:srgbClr val="A382C0"/>
          </a:solidFill>
        </p:spPr>
        <p:txBody>
          <a:bodyPr wrap="square" rtlCol="0">
            <a:spAutoFit/>
          </a:bodyPr>
          <a:lstStyle/>
          <a:p>
            <a:pPr lvl="0"/>
            <a:r>
              <a:rPr lang="en-GB" dirty="0">
                <a:solidFill>
                  <a:schemeClr val="bg1"/>
                </a:solidFill>
              </a:rPr>
              <a:t>Communication among health professionals about the characteristics of a diabetic foot ulcer</a:t>
            </a:r>
          </a:p>
          <a:p>
            <a:pPr lvl="0"/>
            <a:r>
              <a:rPr lang="en-GB" dirty="0">
                <a:solidFill>
                  <a:schemeClr val="bg1"/>
                </a:solidFill>
              </a:rPr>
              <a:t>To assess an individual’s prognosis with respect to the outcome of their diabetic foot ulcer</a:t>
            </a:r>
          </a:p>
          <a:p>
            <a:pPr lvl="0"/>
            <a:r>
              <a:rPr lang="en-GB" dirty="0">
                <a:solidFill>
                  <a:schemeClr val="bg1"/>
                </a:solidFill>
              </a:rPr>
              <a:t>To guide management in the specific clinical scenario of a patient with an infected diabetic foot ulcer</a:t>
            </a:r>
          </a:p>
          <a:p>
            <a:pPr lvl="0"/>
            <a:r>
              <a:rPr lang="en-GB" dirty="0">
                <a:solidFill>
                  <a:schemeClr val="bg1"/>
                </a:solidFill>
              </a:rPr>
              <a:t>To aid decision-making as to whether a patient with a diabetic foot ulcer would benefit from revascularisation of the index limb</a:t>
            </a:r>
          </a:p>
          <a:p>
            <a:pPr lvl="0"/>
            <a:r>
              <a:rPr lang="en-GB" dirty="0">
                <a:solidFill>
                  <a:schemeClr val="bg1"/>
                </a:solidFill>
              </a:rPr>
              <a:t>To support regional/national/international audit to allow comparisons between institutions</a:t>
            </a:r>
          </a:p>
          <a:p>
            <a:endParaRPr lang="en-US" dirty="0"/>
          </a:p>
        </p:txBody>
      </p:sp>
      <p:sp>
        <p:nvSpPr>
          <p:cNvPr id="6" name="Tekstvak 5">
            <a:extLst>
              <a:ext uri="{FF2B5EF4-FFF2-40B4-BE49-F238E27FC236}">
                <a16:creationId xmlns:a16="http://schemas.microsoft.com/office/drawing/2014/main" id="{957A9668-1171-455D-8602-9417FD5032E8}"/>
              </a:ext>
            </a:extLst>
          </p:cNvPr>
          <p:cNvSpPr txBox="1"/>
          <p:nvPr/>
        </p:nvSpPr>
        <p:spPr>
          <a:xfrm>
            <a:off x="6895750" y="227809"/>
            <a:ext cx="5177141" cy="307777"/>
          </a:xfrm>
          <a:prstGeom prst="rect">
            <a:avLst/>
          </a:prstGeom>
          <a:noFill/>
        </p:spPr>
        <p:txBody>
          <a:bodyPr wrap="square" rtlCol="0">
            <a:spAutoFit/>
          </a:bodyPr>
          <a:lstStyle/>
          <a:p>
            <a:r>
              <a:rPr lang="nl-NL" sz="1400" dirty="0">
                <a:latin typeface="Tahoma" panose="020B0604030504040204" pitchFamily="34" charset="0"/>
                <a:ea typeface="Tahoma" panose="020B0604030504040204" pitchFamily="34" charset="0"/>
                <a:cs typeface="Tahoma" panose="020B0604030504040204" pitchFamily="34" charset="0"/>
              </a:rPr>
              <a:t>Slides </a:t>
            </a:r>
            <a:r>
              <a:rPr lang="nl-NL" sz="1400" dirty="0" err="1">
                <a:latin typeface="Tahoma" panose="020B0604030504040204" pitchFamily="34" charset="0"/>
                <a:ea typeface="Tahoma" panose="020B0604030504040204" pitchFamily="34" charset="0"/>
                <a:cs typeface="Tahoma" panose="020B0604030504040204" pitchFamily="34" charset="0"/>
              </a:rPr>
              <a:t>courtesy</a:t>
            </a:r>
            <a:r>
              <a:rPr lang="nl-NL" sz="1400" dirty="0">
                <a:latin typeface="Tahoma" panose="020B0604030504040204" pitchFamily="34" charset="0"/>
                <a:ea typeface="Tahoma" panose="020B0604030504040204" pitchFamily="34" charset="0"/>
                <a:cs typeface="Tahoma" panose="020B0604030504040204" pitchFamily="34" charset="0"/>
              </a:rPr>
              <a:t> IWGDF; </a:t>
            </a:r>
            <a:r>
              <a:rPr lang="nl-NL" sz="1400" dirty="0" err="1">
                <a:latin typeface="Tahoma" panose="020B0604030504040204" pitchFamily="34" charset="0"/>
                <a:ea typeface="Tahoma" panose="020B0604030504040204" pitchFamily="34" charset="0"/>
                <a:cs typeface="Tahoma" panose="020B0604030504040204" pitchFamily="34" charset="0"/>
              </a:rPr>
              <a:t>available</a:t>
            </a:r>
            <a:r>
              <a:rPr lang="nl-NL" sz="1400" dirty="0">
                <a:latin typeface="Tahoma" panose="020B0604030504040204" pitchFamily="34" charset="0"/>
                <a:ea typeface="Tahoma" panose="020B0604030504040204" pitchFamily="34" charset="0"/>
                <a:cs typeface="Tahoma" panose="020B0604030504040204" pitchFamily="34" charset="0"/>
              </a:rPr>
              <a:t> at: </a:t>
            </a:r>
            <a:r>
              <a:rPr lang="nl-NL" sz="1400" u="sng" dirty="0">
                <a:latin typeface="Tahoma" panose="020B0604030504040204" pitchFamily="34" charset="0"/>
                <a:ea typeface="Tahoma" panose="020B0604030504040204" pitchFamily="34" charset="0"/>
                <a:cs typeface="Tahoma" panose="020B0604030504040204" pitchFamily="34" charset="0"/>
              </a:rPr>
              <a:t>www.iwgdfguidelines.org</a:t>
            </a:r>
          </a:p>
        </p:txBody>
      </p:sp>
    </p:spTree>
    <p:extLst>
      <p:ext uri="{BB962C8B-B14F-4D97-AF65-F5344CB8AC3E}">
        <p14:creationId xmlns:p14="http://schemas.microsoft.com/office/powerpoint/2010/main" val="117142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BF9881-B59A-3148-9250-A283A596F2C8}"/>
              </a:ext>
            </a:extLst>
          </p:cNvPr>
          <p:cNvSpPr txBox="1"/>
          <p:nvPr/>
        </p:nvSpPr>
        <p:spPr>
          <a:xfrm>
            <a:off x="0" y="1781503"/>
            <a:ext cx="12192000" cy="4745421"/>
          </a:xfrm>
          <a:prstGeom prst="rect">
            <a:avLst/>
          </a:prstGeom>
          <a:solidFill>
            <a:srgbClr val="A382C0"/>
          </a:solidFill>
        </p:spPr>
        <p:txBody>
          <a:bodyPr wrap="square" rtlCol="0">
            <a:spAutoFit/>
          </a:bodyPr>
          <a:lstStyle/>
          <a:p>
            <a:endParaRPr lang="en-GB" dirty="0"/>
          </a:p>
        </p:txBody>
      </p:sp>
      <p:sp>
        <p:nvSpPr>
          <p:cNvPr id="14" name="Titel 13">
            <a:extLst>
              <a:ext uri="{FF2B5EF4-FFF2-40B4-BE49-F238E27FC236}">
                <a16:creationId xmlns:a16="http://schemas.microsoft.com/office/drawing/2014/main" id="{F2F20410-6A88-4BDA-9FE2-9797C6CE07AF}"/>
              </a:ext>
            </a:extLst>
          </p:cNvPr>
          <p:cNvSpPr>
            <a:spLocks noGrp="1"/>
          </p:cNvSpPr>
          <p:nvPr>
            <p:ph type="title"/>
          </p:nvPr>
        </p:nvSpPr>
        <p:spPr>
          <a:xfrm>
            <a:off x="838200" y="952354"/>
            <a:ext cx="10515600" cy="851279"/>
          </a:xfrm>
        </p:spPr>
        <p:txBody>
          <a:bodyPr/>
          <a:lstStyle/>
          <a:p>
            <a:pPr algn="ctr"/>
            <a:r>
              <a:rPr lang="nl-NL" b="1" dirty="0" err="1"/>
              <a:t>Methodology</a:t>
            </a:r>
            <a:endParaRPr lang="nl-NL" b="1" dirty="0"/>
          </a:p>
        </p:txBody>
      </p:sp>
      <p:pic>
        <p:nvPicPr>
          <p:cNvPr id="12" name="Tijdelijke aanduiding voor inhoud 11">
            <a:extLst>
              <a:ext uri="{FF2B5EF4-FFF2-40B4-BE49-F238E27FC236}">
                <a16:creationId xmlns:a16="http://schemas.microsoft.com/office/drawing/2014/main" id="{20BA46C6-5D54-4BF4-83A7-30F22E021931}"/>
              </a:ext>
            </a:extLst>
          </p:cNvPr>
          <p:cNvPicPr>
            <a:picLocks noGrp="1" noChangeAspect="1"/>
          </p:cNvPicPr>
          <p:nvPr>
            <p:ph sz="half" idx="1"/>
          </p:nvPr>
        </p:nvPicPr>
        <p:blipFill>
          <a:blip r:embed="rId2" cstate="hqprint">
            <a:extLst>
              <a:ext uri="{28A0092B-C50C-407E-A947-70E740481C1C}">
                <a14:useLocalDpi xmlns:a14="http://schemas.microsoft.com/office/drawing/2010/main" val="0"/>
              </a:ext>
            </a:extLst>
          </a:blip>
          <a:stretch>
            <a:fillRect/>
          </a:stretch>
        </p:blipFill>
        <p:spPr>
          <a:xfrm>
            <a:off x="0" y="0"/>
            <a:ext cx="12214367" cy="763397"/>
          </a:xfrm>
        </p:spPr>
      </p:pic>
      <p:sp>
        <p:nvSpPr>
          <p:cNvPr id="15" name="Tijdelijke aanduiding voor inhoud 14">
            <a:extLst>
              <a:ext uri="{FF2B5EF4-FFF2-40B4-BE49-F238E27FC236}">
                <a16:creationId xmlns:a16="http://schemas.microsoft.com/office/drawing/2014/main" id="{80E30F67-68AB-4BBD-A89E-76925A709841}"/>
              </a:ext>
            </a:extLst>
          </p:cNvPr>
          <p:cNvSpPr>
            <a:spLocks noGrp="1"/>
          </p:cNvSpPr>
          <p:nvPr>
            <p:ph sz="half" idx="2"/>
          </p:nvPr>
        </p:nvSpPr>
        <p:spPr>
          <a:xfrm>
            <a:off x="-1" y="1992589"/>
            <a:ext cx="12060621" cy="4455508"/>
          </a:xfrm>
        </p:spPr>
        <p:txBody>
          <a:bodyPr>
            <a:normAutofit fontScale="92500" lnSpcReduction="10000"/>
          </a:bodyPr>
          <a:lstStyle/>
          <a:p>
            <a:r>
              <a:rPr lang="en-GB" dirty="0">
                <a:solidFill>
                  <a:schemeClr val="bg1"/>
                </a:solidFill>
              </a:rPr>
              <a:t>Develop our own scoring system</a:t>
            </a:r>
          </a:p>
          <a:p>
            <a:endParaRPr lang="en-GB" dirty="0">
              <a:solidFill>
                <a:schemeClr val="bg1"/>
              </a:solidFill>
            </a:endParaRPr>
          </a:p>
          <a:p>
            <a:r>
              <a:rPr lang="en-GB" dirty="0">
                <a:solidFill>
                  <a:schemeClr val="bg1"/>
                </a:solidFill>
              </a:rPr>
              <a:t>Published large clinical cohorts</a:t>
            </a:r>
          </a:p>
          <a:p>
            <a:endParaRPr lang="en-GB" dirty="0">
              <a:solidFill>
                <a:schemeClr val="bg1"/>
              </a:solidFill>
            </a:endParaRPr>
          </a:p>
          <a:p>
            <a:r>
              <a:rPr lang="en-GB" dirty="0">
                <a:solidFill>
                  <a:schemeClr val="bg1"/>
                </a:solidFill>
              </a:rPr>
              <a:t>8 clinical features associated with outcome (healing, amputation, mortality)</a:t>
            </a:r>
          </a:p>
          <a:p>
            <a:pPr marL="0" lvl="0" indent="0">
              <a:buNone/>
            </a:pPr>
            <a:endParaRPr lang="en-GB" dirty="0">
              <a:solidFill>
                <a:schemeClr val="bg1"/>
              </a:solidFill>
            </a:endParaRPr>
          </a:p>
          <a:p>
            <a:pPr marL="0" lvl="0" indent="0">
              <a:buNone/>
            </a:pPr>
            <a:r>
              <a:rPr lang="en-GB" dirty="0">
                <a:solidFill>
                  <a:schemeClr val="bg1"/>
                </a:solidFill>
              </a:rPr>
              <a:t>Patient factors: 	End stage renal disease</a:t>
            </a:r>
          </a:p>
          <a:p>
            <a:pPr marL="0" lvl="0" indent="0">
              <a:buNone/>
            </a:pPr>
            <a:r>
              <a:rPr lang="en-GB" dirty="0">
                <a:solidFill>
                  <a:schemeClr val="bg1"/>
                </a:solidFill>
              </a:rPr>
              <a:t>Limb factors:	            Peripheral artery disease; loss of protective sensation</a:t>
            </a:r>
          </a:p>
          <a:p>
            <a:pPr marL="0" lvl="0" indent="0">
              <a:buNone/>
            </a:pPr>
            <a:r>
              <a:rPr lang="en-GB" dirty="0">
                <a:solidFill>
                  <a:schemeClr val="bg1"/>
                </a:solidFill>
              </a:rPr>
              <a:t>Ulcer factors:	            Area; depth; location (forefoot/hindfoot); </a:t>
            </a:r>
          </a:p>
          <a:p>
            <a:pPr marL="0" lvl="0" indent="0">
              <a:buNone/>
            </a:pPr>
            <a:r>
              <a:rPr lang="en-GB" dirty="0">
                <a:solidFill>
                  <a:schemeClr val="bg1"/>
                </a:solidFill>
              </a:rPr>
              <a:t>			number (single/multiple); infection.</a:t>
            </a:r>
          </a:p>
          <a:p>
            <a:endParaRPr lang="en-GB" dirty="0"/>
          </a:p>
          <a:p>
            <a:endParaRPr lang="en-GB" dirty="0"/>
          </a:p>
        </p:txBody>
      </p:sp>
      <p:sp>
        <p:nvSpPr>
          <p:cNvPr id="6" name="Tekstvak 5">
            <a:extLst>
              <a:ext uri="{FF2B5EF4-FFF2-40B4-BE49-F238E27FC236}">
                <a16:creationId xmlns:a16="http://schemas.microsoft.com/office/drawing/2014/main" id="{0813C63B-9DF4-4E3D-B13B-D1BAE78F99D9}"/>
              </a:ext>
            </a:extLst>
          </p:cNvPr>
          <p:cNvSpPr txBox="1"/>
          <p:nvPr/>
        </p:nvSpPr>
        <p:spPr>
          <a:xfrm>
            <a:off x="6895750" y="227809"/>
            <a:ext cx="5177141" cy="307777"/>
          </a:xfrm>
          <a:prstGeom prst="rect">
            <a:avLst/>
          </a:prstGeom>
          <a:noFill/>
        </p:spPr>
        <p:txBody>
          <a:bodyPr wrap="square" rtlCol="0">
            <a:spAutoFit/>
          </a:bodyPr>
          <a:lstStyle/>
          <a:p>
            <a:r>
              <a:rPr lang="nl-NL" sz="1400" dirty="0">
                <a:latin typeface="Tahoma" panose="020B0604030504040204" pitchFamily="34" charset="0"/>
                <a:ea typeface="Tahoma" panose="020B0604030504040204" pitchFamily="34" charset="0"/>
                <a:cs typeface="Tahoma" panose="020B0604030504040204" pitchFamily="34" charset="0"/>
              </a:rPr>
              <a:t>Slides </a:t>
            </a:r>
            <a:r>
              <a:rPr lang="nl-NL" sz="1400" dirty="0" err="1">
                <a:latin typeface="Tahoma" panose="020B0604030504040204" pitchFamily="34" charset="0"/>
                <a:ea typeface="Tahoma" panose="020B0604030504040204" pitchFamily="34" charset="0"/>
                <a:cs typeface="Tahoma" panose="020B0604030504040204" pitchFamily="34" charset="0"/>
              </a:rPr>
              <a:t>courtesy</a:t>
            </a:r>
            <a:r>
              <a:rPr lang="nl-NL" sz="1400" dirty="0">
                <a:latin typeface="Tahoma" panose="020B0604030504040204" pitchFamily="34" charset="0"/>
                <a:ea typeface="Tahoma" panose="020B0604030504040204" pitchFamily="34" charset="0"/>
                <a:cs typeface="Tahoma" panose="020B0604030504040204" pitchFamily="34" charset="0"/>
              </a:rPr>
              <a:t> IWGDF; </a:t>
            </a:r>
            <a:r>
              <a:rPr lang="nl-NL" sz="1400" dirty="0" err="1">
                <a:latin typeface="Tahoma" panose="020B0604030504040204" pitchFamily="34" charset="0"/>
                <a:ea typeface="Tahoma" panose="020B0604030504040204" pitchFamily="34" charset="0"/>
                <a:cs typeface="Tahoma" panose="020B0604030504040204" pitchFamily="34" charset="0"/>
              </a:rPr>
              <a:t>available</a:t>
            </a:r>
            <a:r>
              <a:rPr lang="nl-NL" sz="1400" dirty="0">
                <a:latin typeface="Tahoma" panose="020B0604030504040204" pitchFamily="34" charset="0"/>
                <a:ea typeface="Tahoma" panose="020B0604030504040204" pitchFamily="34" charset="0"/>
                <a:cs typeface="Tahoma" panose="020B0604030504040204" pitchFamily="34" charset="0"/>
              </a:rPr>
              <a:t> at: </a:t>
            </a:r>
            <a:r>
              <a:rPr lang="nl-NL" sz="1400" u="sng" dirty="0">
                <a:latin typeface="Tahoma" panose="020B0604030504040204" pitchFamily="34" charset="0"/>
                <a:ea typeface="Tahoma" panose="020B0604030504040204" pitchFamily="34" charset="0"/>
                <a:cs typeface="Tahoma" panose="020B0604030504040204" pitchFamily="34" charset="0"/>
              </a:rPr>
              <a:t>www.iwgdfguidelines.org</a:t>
            </a:r>
          </a:p>
        </p:txBody>
      </p:sp>
    </p:spTree>
    <p:extLst>
      <p:ext uri="{BB962C8B-B14F-4D97-AF65-F5344CB8AC3E}">
        <p14:creationId xmlns:p14="http://schemas.microsoft.com/office/powerpoint/2010/main" val="287609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F2F20410-6A88-4BDA-9FE2-9797C6CE07AF}"/>
              </a:ext>
            </a:extLst>
          </p:cNvPr>
          <p:cNvSpPr>
            <a:spLocks noGrp="1"/>
          </p:cNvSpPr>
          <p:nvPr>
            <p:ph type="title"/>
          </p:nvPr>
        </p:nvSpPr>
        <p:spPr>
          <a:xfrm>
            <a:off x="838200" y="952354"/>
            <a:ext cx="10515600" cy="851279"/>
          </a:xfrm>
        </p:spPr>
        <p:txBody>
          <a:bodyPr>
            <a:normAutofit fontScale="90000"/>
          </a:bodyPr>
          <a:lstStyle/>
          <a:p>
            <a:pPr algn="ctr"/>
            <a:r>
              <a:rPr lang="en-GB" b="1" dirty="0"/>
              <a:t>Currently published classifications: </a:t>
            </a:r>
            <a:br>
              <a:rPr lang="en-GB" b="1" dirty="0"/>
            </a:br>
            <a:r>
              <a:rPr lang="en-GB" b="1" dirty="0"/>
              <a:t>Quality and recommendations </a:t>
            </a:r>
          </a:p>
        </p:txBody>
      </p:sp>
      <p:pic>
        <p:nvPicPr>
          <p:cNvPr id="12" name="Tijdelijke aanduiding voor inhoud 11">
            <a:extLst>
              <a:ext uri="{FF2B5EF4-FFF2-40B4-BE49-F238E27FC236}">
                <a16:creationId xmlns:a16="http://schemas.microsoft.com/office/drawing/2014/main" id="{20BA46C6-5D54-4BF4-83A7-30F22E021931}"/>
              </a:ext>
            </a:extLst>
          </p:cNvPr>
          <p:cNvPicPr>
            <a:picLocks noGrp="1" noChangeAspect="1"/>
          </p:cNvPicPr>
          <p:nvPr>
            <p:ph sz="half" idx="1"/>
          </p:nvPr>
        </p:nvPicPr>
        <p:blipFill>
          <a:blip r:embed="rId2" cstate="hqprint">
            <a:extLst>
              <a:ext uri="{28A0092B-C50C-407E-A947-70E740481C1C}">
                <a14:useLocalDpi xmlns:a14="http://schemas.microsoft.com/office/drawing/2010/main" val="0"/>
              </a:ext>
            </a:extLst>
          </a:blip>
          <a:stretch>
            <a:fillRect/>
          </a:stretch>
        </p:blipFill>
        <p:spPr>
          <a:xfrm>
            <a:off x="0" y="0"/>
            <a:ext cx="12214367" cy="763397"/>
          </a:xfrm>
        </p:spPr>
      </p:pic>
      <p:sp>
        <p:nvSpPr>
          <p:cNvPr id="5" name="Content Placeholder 4">
            <a:extLst>
              <a:ext uri="{FF2B5EF4-FFF2-40B4-BE49-F238E27FC236}">
                <a16:creationId xmlns:a16="http://schemas.microsoft.com/office/drawing/2014/main" id="{7DF499B6-83ED-BC4E-85ED-BAC333639FB9}"/>
              </a:ext>
            </a:extLst>
          </p:cNvPr>
          <p:cNvSpPr txBox="1">
            <a:spLocks noGrp="1"/>
          </p:cNvSpPr>
          <p:nvPr>
            <p:ph sz="half" idx="2"/>
          </p:nvPr>
        </p:nvSpPr>
        <p:spPr>
          <a:xfrm>
            <a:off x="0" y="1960781"/>
            <a:ext cx="12192000" cy="4739759"/>
          </a:xfrm>
          <a:prstGeom prst="rect">
            <a:avLst/>
          </a:prstGeom>
          <a:solidFill>
            <a:srgbClr val="A382C0"/>
          </a:solidFill>
        </p:spPr>
        <p:txBody>
          <a:bodyPr wrap="square" rtlCol="0">
            <a:spAutoFit/>
          </a:bodyPr>
          <a:lstStyle/>
          <a:p>
            <a:pPr marL="280988" indent="-280988"/>
            <a:r>
              <a:rPr lang="en-GB" dirty="0">
                <a:solidFill>
                  <a:schemeClr val="bg1"/>
                </a:solidFill>
              </a:rPr>
              <a:t>Quality of evidence : </a:t>
            </a:r>
          </a:p>
          <a:p>
            <a:pPr marL="0" indent="0">
              <a:buNone/>
            </a:pPr>
            <a:r>
              <a:rPr lang="en-GB" dirty="0">
                <a:solidFill>
                  <a:schemeClr val="bg1"/>
                </a:solidFill>
              </a:rPr>
              <a:t>				(</a:t>
            </a:r>
            <a:r>
              <a:rPr lang="en-GB" dirty="0" err="1">
                <a:solidFill>
                  <a:schemeClr val="bg1"/>
                </a:solidFill>
              </a:rPr>
              <a:t>i</a:t>
            </a:r>
            <a:r>
              <a:rPr lang="en-GB" dirty="0">
                <a:solidFill>
                  <a:schemeClr val="bg1"/>
                </a:solidFill>
              </a:rPr>
              <a:t>)  presence and number of reliability (inter-						                 observer agreement) studies </a:t>
            </a:r>
          </a:p>
          <a:p>
            <a:pPr marL="0" indent="0">
              <a:buNone/>
            </a:pPr>
            <a:r>
              <a:rPr lang="en-GB" dirty="0">
                <a:solidFill>
                  <a:schemeClr val="bg1"/>
                </a:solidFill>
              </a:rPr>
              <a:t>				(ii) internal and external validation studies</a:t>
            </a:r>
          </a:p>
          <a:p>
            <a:r>
              <a:rPr lang="en-GB" dirty="0">
                <a:solidFill>
                  <a:schemeClr val="bg1"/>
                </a:solidFill>
              </a:rPr>
              <a:t>Strength of recommendations: </a:t>
            </a:r>
          </a:p>
          <a:p>
            <a:pPr marL="0" indent="0">
              <a:buNone/>
            </a:pPr>
            <a:r>
              <a:rPr lang="en-GB" dirty="0">
                <a:solidFill>
                  <a:schemeClr val="bg1"/>
                </a:solidFill>
              </a:rPr>
              <a:t> 				 (</a:t>
            </a:r>
            <a:r>
              <a:rPr lang="en-GB" dirty="0" err="1">
                <a:solidFill>
                  <a:schemeClr val="bg1"/>
                </a:solidFill>
              </a:rPr>
              <a:t>i</a:t>
            </a:r>
            <a:r>
              <a:rPr lang="en-GB" dirty="0">
                <a:solidFill>
                  <a:schemeClr val="bg1"/>
                </a:solidFill>
              </a:rPr>
              <a:t>)  quality of evidence </a:t>
            </a:r>
          </a:p>
          <a:p>
            <a:pPr marL="0" indent="0">
              <a:buNone/>
            </a:pPr>
            <a:r>
              <a:rPr lang="en-GB" dirty="0">
                <a:solidFill>
                  <a:schemeClr val="bg1"/>
                </a:solidFill>
              </a:rPr>
              <a:t>				 (ii) complexity and components of the  						                  classification 	 	</a:t>
            </a:r>
          </a:p>
          <a:p>
            <a:pPr marL="0" indent="0">
              <a:buNone/>
            </a:pPr>
            <a:r>
              <a:rPr lang="en-GB" dirty="0">
                <a:solidFill>
                  <a:schemeClr val="bg1"/>
                </a:solidFill>
              </a:rPr>
              <a:t>                                              (iii) number of 8 clinically important variables 					                   included</a:t>
            </a:r>
          </a:p>
        </p:txBody>
      </p:sp>
      <p:sp>
        <p:nvSpPr>
          <p:cNvPr id="6" name="Tekstvak 5">
            <a:extLst>
              <a:ext uri="{FF2B5EF4-FFF2-40B4-BE49-F238E27FC236}">
                <a16:creationId xmlns:a16="http://schemas.microsoft.com/office/drawing/2014/main" id="{749AD56E-CB87-4708-BC88-C1E19DBF7298}"/>
              </a:ext>
            </a:extLst>
          </p:cNvPr>
          <p:cNvSpPr txBox="1"/>
          <p:nvPr/>
        </p:nvSpPr>
        <p:spPr>
          <a:xfrm>
            <a:off x="6895750" y="227809"/>
            <a:ext cx="5177141" cy="307777"/>
          </a:xfrm>
          <a:prstGeom prst="rect">
            <a:avLst/>
          </a:prstGeom>
          <a:noFill/>
        </p:spPr>
        <p:txBody>
          <a:bodyPr wrap="square" rtlCol="0">
            <a:spAutoFit/>
          </a:bodyPr>
          <a:lstStyle/>
          <a:p>
            <a:r>
              <a:rPr lang="nl-NL" sz="1400" dirty="0">
                <a:latin typeface="Tahoma" panose="020B0604030504040204" pitchFamily="34" charset="0"/>
                <a:ea typeface="Tahoma" panose="020B0604030504040204" pitchFamily="34" charset="0"/>
                <a:cs typeface="Tahoma" panose="020B0604030504040204" pitchFamily="34" charset="0"/>
              </a:rPr>
              <a:t>Slides </a:t>
            </a:r>
            <a:r>
              <a:rPr lang="nl-NL" sz="1400" dirty="0" err="1">
                <a:latin typeface="Tahoma" panose="020B0604030504040204" pitchFamily="34" charset="0"/>
                <a:ea typeface="Tahoma" panose="020B0604030504040204" pitchFamily="34" charset="0"/>
                <a:cs typeface="Tahoma" panose="020B0604030504040204" pitchFamily="34" charset="0"/>
              </a:rPr>
              <a:t>courtesy</a:t>
            </a:r>
            <a:r>
              <a:rPr lang="nl-NL" sz="1400" dirty="0">
                <a:latin typeface="Tahoma" panose="020B0604030504040204" pitchFamily="34" charset="0"/>
                <a:ea typeface="Tahoma" panose="020B0604030504040204" pitchFamily="34" charset="0"/>
                <a:cs typeface="Tahoma" panose="020B0604030504040204" pitchFamily="34" charset="0"/>
              </a:rPr>
              <a:t> IWGDF; </a:t>
            </a:r>
            <a:r>
              <a:rPr lang="nl-NL" sz="1400" dirty="0" err="1">
                <a:latin typeface="Tahoma" panose="020B0604030504040204" pitchFamily="34" charset="0"/>
                <a:ea typeface="Tahoma" panose="020B0604030504040204" pitchFamily="34" charset="0"/>
                <a:cs typeface="Tahoma" panose="020B0604030504040204" pitchFamily="34" charset="0"/>
              </a:rPr>
              <a:t>available</a:t>
            </a:r>
            <a:r>
              <a:rPr lang="nl-NL" sz="1400" dirty="0">
                <a:latin typeface="Tahoma" panose="020B0604030504040204" pitchFamily="34" charset="0"/>
                <a:ea typeface="Tahoma" panose="020B0604030504040204" pitchFamily="34" charset="0"/>
                <a:cs typeface="Tahoma" panose="020B0604030504040204" pitchFamily="34" charset="0"/>
              </a:rPr>
              <a:t> at: </a:t>
            </a:r>
            <a:r>
              <a:rPr lang="nl-NL" sz="1400" u="sng" dirty="0">
                <a:latin typeface="Tahoma" panose="020B0604030504040204" pitchFamily="34" charset="0"/>
                <a:ea typeface="Tahoma" panose="020B0604030504040204" pitchFamily="34" charset="0"/>
                <a:cs typeface="Tahoma" panose="020B0604030504040204" pitchFamily="34" charset="0"/>
              </a:rPr>
              <a:t>www.iwgdfguidelines.org</a:t>
            </a:r>
          </a:p>
        </p:txBody>
      </p:sp>
    </p:spTree>
    <p:extLst>
      <p:ext uri="{BB962C8B-B14F-4D97-AF65-F5344CB8AC3E}">
        <p14:creationId xmlns:p14="http://schemas.microsoft.com/office/powerpoint/2010/main" val="112379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Tijdelijke aanduiding voor inhoud 11">
            <a:extLst>
              <a:ext uri="{FF2B5EF4-FFF2-40B4-BE49-F238E27FC236}">
                <a16:creationId xmlns:a16="http://schemas.microsoft.com/office/drawing/2014/main" id="{20BA46C6-5D54-4BF4-83A7-30F22E021931}"/>
              </a:ext>
            </a:extLst>
          </p:cNvPr>
          <p:cNvPicPr>
            <a:picLocks noGrp="1" noChangeAspect="1"/>
          </p:cNvPicPr>
          <p:nvPr>
            <p:ph sz="half" idx="4294967295"/>
          </p:nvPr>
        </p:nvPicPr>
        <p:blipFill>
          <a:blip r:embed="rId3" cstate="hqprint">
            <a:extLst>
              <a:ext uri="{28A0092B-C50C-407E-A947-70E740481C1C}">
                <a14:useLocalDpi xmlns:a14="http://schemas.microsoft.com/office/drawing/2010/main" val="0"/>
              </a:ext>
            </a:extLst>
          </a:blip>
          <a:stretch>
            <a:fillRect/>
          </a:stretch>
        </p:blipFill>
        <p:spPr>
          <a:xfrm>
            <a:off x="-22225" y="0"/>
            <a:ext cx="12214225" cy="763588"/>
          </a:xfrm>
        </p:spPr>
      </p:pic>
      <p:graphicFrame>
        <p:nvGraphicFramePr>
          <p:cNvPr id="2" name="Object 1">
            <a:extLst>
              <a:ext uri="{FF2B5EF4-FFF2-40B4-BE49-F238E27FC236}">
                <a16:creationId xmlns:a16="http://schemas.microsoft.com/office/drawing/2014/main" id="{46E99B83-5E4F-AA42-B6F0-8CC4E4C91CCB}"/>
              </a:ext>
            </a:extLst>
          </p:cNvPr>
          <p:cNvGraphicFramePr>
            <a:graphicFrameLocks noChangeAspect="1"/>
          </p:cNvGraphicFramePr>
          <p:nvPr>
            <p:extLst>
              <p:ext uri="{D42A27DB-BD31-4B8C-83A1-F6EECF244321}">
                <p14:modId xmlns:p14="http://schemas.microsoft.com/office/powerpoint/2010/main" val="1871050696"/>
              </p:ext>
            </p:extLst>
          </p:nvPr>
        </p:nvGraphicFramePr>
        <p:xfrm>
          <a:off x="3700167" y="890529"/>
          <a:ext cx="4761186" cy="5967471"/>
        </p:xfrm>
        <a:graphic>
          <a:graphicData uri="http://schemas.openxmlformats.org/presentationml/2006/ole">
            <mc:AlternateContent xmlns:mc="http://schemas.openxmlformats.org/markup-compatibility/2006">
              <mc:Choice xmlns:v="urn:schemas-microsoft-com:vml" Requires="v">
                <p:oleObj spid="_x0000_s1046" name="Document" r:id="rId4" imgW="6388100" imgH="8140700" progId="Word.Document.12">
                  <p:embed/>
                </p:oleObj>
              </mc:Choice>
              <mc:Fallback>
                <p:oleObj name="Document" r:id="rId4" imgW="6388100" imgH="8140700" progId="Word.Document.12">
                  <p:embed/>
                  <p:pic>
                    <p:nvPicPr>
                      <p:cNvPr id="0" name=""/>
                      <p:cNvPicPr/>
                      <p:nvPr/>
                    </p:nvPicPr>
                    <p:blipFill>
                      <a:blip r:embed="rId5"/>
                      <a:stretch>
                        <a:fillRect/>
                      </a:stretch>
                    </p:blipFill>
                    <p:spPr>
                      <a:xfrm>
                        <a:off x="3700167" y="890529"/>
                        <a:ext cx="4761186" cy="5967471"/>
                      </a:xfrm>
                      <a:prstGeom prst="rect">
                        <a:avLst/>
                      </a:prstGeom>
                      <a:noFill/>
                      <a:ln>
                        <a:solidFill>
                          <a:schemeClr val="tx1"/>
                        </a:solidFill>
                      </a:ln>
                    </p:spPr>
                  </p:pic>
                </p:oleObj>
              </mc:Fallback>
            </mc:AlternateContent>
          </a:graphicData>
        </a:graphic>
      </p:graphicFrame>
      <p:sp>
        <p:nvSpPr>
          <p:cNvPr id="9" name="Rectangle 8"/>
          <p:cNvSpPr/>
          <p:nvPr/>
        </p:nvSpPr>
        <p:spPr>
          <a:xfrm>
            <a:off x="5253644" y="1188720"/>
            <a:ext cx="1654232" cy="3823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807229" y="1712422"/>
            <a:ext cx="1463040" cy="4073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807229" y="2338965"/>
            <a:ext cx="1463040" cy="9113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907875" y="1751373"/>
            <a:ext cx="1553477" cy="245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89912" y="3874264"/>
            <a:ext cx="1626523" cy="29089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endCxn id="16" idx="0"/>
          </p:cNvCxnSpPr>
          <p:nvPr/>
        </p:nvCxnSpPr>
        <p:spPr>
          <a:xfrm flipH="1">
            <a:off x="6003174" y="1571105"/>
            <a:ext cx="23553" cy="23031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a:stCxn id="10" idx="3"/>
          </p:cNvCxnSpPr>
          <p:nvPr/>
        </p:nvCxnSpPr>
        <p:spPr>
          <a:xfrm>
            <a:off x="5270269" y="1916084"/>
            <a:ext cx="748146" cy="124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5266804" y="2782151"/>
            <a:ext cx="748146" cy="124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a:off x="6011486" y="2974584"/>
            <a:ext cx="896388" cy="42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kstvak 12">
            <a:extLst>
              <a:ext uri="{FF2B5EF4-FFF2-40B4-BE49-F238E27FC236}">
                <a16:creationId xmlns:a16="http://schemas.microsoft.com/office/drawing/2014/main" id="{35A94550-5ECB-46EF-84D5-EAD455F61F2D}"/>
              </a:ext>
            </a:extLst>
          </p:cNvPr>
          <p:cNvSpPr txBox="1"/>
          <p:nvPr/>
        </p:nvSpPr>
        <p:spPr>
          <a:xfrm>
            <a:off x="6895750" y="227809"/>
            <a:ext cx="5177141" cy="307777"/>
          </a:xfrm>
          <a:prstGeom prst="rect">
            <a:avLst/>
          </a:prstGeom>
          <a:noFill/>
        </p:spPr>
        <p:txBody>
          <a:bodyPr wrap="square" rtlCol="0">
            <a:spAutoFit/>
          </a:bodyPr>
          <a:lstStyle/>
          <a:p>
            <a:r>
              <a:rPr lang="nl-NL" sz="1400" dirty="0">
                <a:latin typeface="Tahoma" panose="020B0604030504040204" pitchFamily="34" charset="0"/>
                <a:ea typeface="Tahoma" panose="020B0604030504040204" pitchFamily="34" charset="0"/>
                <a:cs typeface="Tahoma" panose="020B0604030504040204" pitchFamily="34" charset="0"/>
              </a:rPr>
              <a:t>Slides </a:t>
            </a:r>
            <a:r>
              <a:rPr lang="nl-NL" sz="1400" dirty="0" err="1">
                <a:latin typeface="Tahoma" panose="020B0604030504040204" pitchFamily="34" charset="0"/>
                <a:ea typeface="Tahoma" panose="020B0604030504040204" pitchFamily="34" charset="0"/>
                <a:cs typeface="Tahoma" panose="020B0604030504040204" pitchFamily="34" charset="0"/>
              </a:rPr>
              <a:t>courtesy</a:t>
            </a:r>
            <a:r>
              <a:rPr lang="nl-NL" sz="1400" dirty="0">
                <a:latin typeface="Tahoma" panose="020B0604030504040204" pitchFamily="34" charset="0"/>
                <a:ea typeface="Tahoma" panose="020B0604030504040204" pitchFamily="34" charset="0"/>
                <a:cs typeface="Tahoma" panose="020B0604030504040204" pitchFamily="34" charset="0"/>
              </a:rPr>
              <a:t> IWGDF; </a:t>
            </a:r>
            <a:r>
              <a:rPr lang="nl-NL" sz="1400" dirty="0" err="1">
                <a:latin typeface="Tahoma" panose="020B0604030504040204" pitchFamily="34" charset="0"/>
                <a:ea typeface="Tahoma" panose="020B0604030504040204" pitchFamily="34" charset="0"/>
                <a:cs typeface="Tahoma" panose="020B0604030504040204" pitchFamily="34" charset="0"/>
              </a:rPr>
              <a:t>available</a:t>
            </a:r>
            <a:r>
              <a:rPr lang="nl-NL" sz="1400" dirty="0">
                <a:latin typeface="Tahoma" panose="020B0604030504040204" pitchFamily="34" charset="0"/>
                <a:ea typeface="Tahoma" panose="020B0604030504040204" pitchFamily="34" charset="0"/>
                <a:cs typeface="Tahoma" panose="020B0604030504040204" pitchFamily="34" charset="0"/>
              </a:rPr>
              <a:t> at: </a:t>
            </a:r>
            <a:r>
              <a:rPr lang="nl-NL" sz="1400" u="sng" dirty="0">
                <a:latin typeface="Tahoma" panose="020B0604030504040204" pitchFamily="34" charset="0"/>
                <a:ea typeface="Tahoma" panose="020B0604030504040204" pitchFamily="34" charset="0"/>
                <a:cs typeface="Tahoma" panose="020B0604030504040204" pitchFamily="34" charset="0"/>
              </a:rPr>
              <a:t>www.iwgdfguidelines.org</a:t>
            </a:r>
          </a:p>
        </p:txBody>
      </p:sp>
    </p:spTree>
    <p:extLst>
      <p:ext uri="{BB962C8B-B14F-4D97-AF65-F5344CB8AC3E}">
        <p14:creationId xmlns:p14="http://schemas.microsoft.com/office/powerpoint/2010/main" val="381041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382C0"/>
        </a:solidFill>
        <a:effectLst/>
      </p:bgPr>
    </p:bg>
    <p:spTree>
      <p:nvGrpSpPr>
        <p:cNvPr id="1" name=""/>
        <p:cNvGrpSpPr/>
        <p:nvPr/>
      </p:nvGrpSpPr>
      <p:grpSpPr>
        <a:xfrm>
          <a:off x="0" y="0"/>
          <a:ext cx="0" cy="0"/>
          <a:chOff x="0" y="0"/>
          <a:chExt cx="0" cy="0"/>
        </a:xfrm>
      </p:grpSpPr>
      <p:pic>
        <p:nvPicPr>
          <p:cNvPr id="12" name="Tijdelijke aanduiding voor inhoud 11">
            <a:extLst>
              <a:ext uri="{FF2B5EF4-FFF2-40B4-BE49-F238E27FC236}">
                <a16:creationId xmlns:a16="http://schemas.microsoft.com/office/drawing/2014/main" id="{20BA46C6-5D54-4BF4-83A7-30F22E021931}"/>
              </a:ext>
            </a:extLst>
          </p:cNvPr>
          <p:cNvPicPr>
            <a:picLocks noGrp="1" noChangeAspect="1"/>
          </p:cNvPicPr>
          <p:nvPr>
            <p:ph sz="half" idx="1"/>
          </p:nvPr>
        </p:nvPicPr>
        <p:blipFill>
          <a:blip r:embed="rId2" cstate="hqprint">
            <a:extLst>
              <a:ext uri="{28A0092B-C50C-407E-A947-70E740481C1C}">
                <a14:useLocalDpi xmlns:a14="http://schemas.microsoft.com/office/drawing/2010/main" val="0"/>
              </a:ext>
            </a:extLst>
          </a:blip>
          <a:stretch>
            <a:fillRect/>
          </a:stretch>
        </p:blipFill>
        <p:spPr>
          <a:xfrm>
            <a:off x="0" y="0"/>
            <a:ext cx="12214367" cy="763397"/>
          </a:xfrm>
        </p:spPr>
      </p:pic>
      <p:sp>
        <p:nvSpPr>
          <p:cNvPr id="5" name="Content Placeholder 4">
            <a:extLst>
              <a:ext uri="{FF2B5EF4-FFF2-40B4-BE49-F238E27FC236}">
                <a16:creationId xmlns:a16="http://schemas.microsoft.com/office/drawing/2014/main" id="{16FC1A7E-BDA4-B94E-A38F-0BE4A77E7C1E}"/>
              </a:ext>
            </a:extLst>
          </p:cNvPr>
          <p:cNvSpPr txBox="1">
            <a:spLocks/>
          </p:cNvSpPr>
          <p:nvPr/>
        </p:nvSpPr>
        <p:spPr>
          <a:xfrm>
            <a:off x="0" y="1314395"/>
            <a:ext cx="12192000" cy="5512278"/>
          </a:xfrm>
          <a:prstGeom prst="rect">
            <a:avLst/>
          </a:prstGeom>
          <a:solidFill>
            <a:srgbClr val="A382C0"/>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bg1"/>
                </a:solidFill>
              </a:rPr>
              <a:t>PICO:</a:t>
            </a:r>
            <a:r>
              <a:rPr lang="en-GB" i="1" dirty="0">
                <a:solidFill>
                  <a:schemeClr val="bg1"/>
                </a:solidFill>
              </a:rPr>
              <a:t> In individuals with an active DFU, which classification system should be used in communication between health professionals to optimise referral ?</a:t>
            </a:r>
            <a:endParaRPr lang="en-GB" dirty="0">
              <a:solidFill>
                <a:schemeClr val="bg1"/>
              </a:solidFill>
            </a:endParaRPr>
          </a:p>
          <a:p>
            <a:pPr marL="0" indent="0">
              <a:buNone/>
            </a:pPr>
            <a:endParaRPr lang="en-GB" b="1" dirty="0">
              <a:solidFill>
                <a:schemeClr val="bg1"/>
              </a:solidFill>
            </a:endParaRPr>
          </a:p>
          <a:p>
            <a:pPr marL="0" indent="0">
              <a:buNone/>
            </a:pPr>
            <a:endParaRPr lang="en-GB" b="1" dirty="0">
              <a:solidFill>
                <a:schemeClr val="bg1"/>
              </a:solidFill>
            </a:endParaRPr>
          </a:p>
          <a:p>
            <a:pPr marL="0" indent="0">
              <a:buNone/>
            </a:pPr>
            <a:endParaRPr lang="en-GB" b="1" dirty="0">
              <a:solidFill>
                <a:schemeClr val="bg1"/>
              </a:solidFill>
            </a:endParaRPr>
          </a:p>
          <a:p>
            <a:pPr marL="0" indent="0">
              <a:buNone/>
            </a:pPr>
            <a:endParaRPr lang="en-GB" b="1" dirty="0">
              <a:solidFill>
                <a:schemeClr val="bg1"/>
              </a:solidFill>
            </a:endParaRPr>
          </a:p>
          <a:p>
            <a:pPr marL="0" indent="0">
              <a:buNone/>
            </a:pPr>
            <a:endParaRPr lang="en-GB" b="1" dirty="0">
              <a:solidFill>
                <a:schemeClr val="bg1"/>
              </a:solidFill>
            </a:endParaRPr>
          </a:p>
          <a:p>
            <a:pPr marL="0" indent="0">
              <a:buNone/>
            </a:pPr>
            <a:endParaRPr lang="en-GB" b="1" dirty="0">
              <a:solidFill>
                <a:schemeClr val="bg1"/>
              </a:solidFill>
            </a:endParaRPr>
          </a:p>
          <a:p>
            <a:pPr marL="0" indent="0">
              <a:buNone/>
            </a:pPr>
            <a:endParaRPr lang="en-GB" b="1" dirty="0">
              <a:solidFill>
                <a:schemeClr val="bg1"/>
              </a:solidFill>
            </a:endParaRPr>
          </a:p>
          <a:p>
            <a:pPr marL="0" indent="0">
              <a:buNone/>
            </a:pPr>
            <a:endParaRPr lang="en-GB" b="1" dirty="0">
              <a:solidFill>
                <a:schemeClr val="bg1"/>
              </a:solidFill>
            </a:endParaRPr>
          </a:p>
          <a:p>
            <a:pPr marL="0" indent="0">
              <a:buNone/>
            </a:pPr>
            <a:endParaRPr lang="en-GB" b="1" dirty="0">
              <a:solidFill>
                <a:schemeClr val="bg1"/>
              </a:solidFill>
            </a:endParaRPr>
          </a:p>
        </p:txBody>
      </p:sp>
      <p:sp>
        <p:nvSpPr>
          <p:cNvPr id="4" name="Rectangle 3">
            <a:extLst>
              <a:ext uri="{FF2B5EF4-FFF2-40B4-BE49-F238E27FC236}">
                <a16:creationId xmlns:a16="http://schemas.microsoft.com/office/drawing/2014/main" id="{E6B0EA2D-EBD0-5D4C-B144-923CEDAB16C7}"/>
              </a:ext>
            </a:extLst>
          </p:cNvPr>
          <p:cNvSpPr/>
          <p:nvPr/>
        </p:nvSpPr>
        <p:spPr>
          <a:xfrm>
            <a:off x="268013" y="2396360"/>
            <a:ext cx="11729545" cy="1384995"/>
          </a:xfrm>
          <a:prstGeom prst="rect">
            <a:avLst/>
          </a:prstGeom>
          <a:ln w="25400">
            <a:solidFill>
              <a:schemeClr val="bg1"/>
            </a:solidFill>
          </a:ln>
        </p:spPr>
        <p:txBody>
          <a:bodyPr wrap="square">
            <a:spAutoFit/>
          </a:bodyPr>
          <a:lstStyle/>
          <a:p>
            <a:r>
              <a:rPr lang="en-GB" sz="2800" b="1" dirty="0">
                <a:solidFill>
                  <a:schemeClr val="bg1"/>
                </a:solidFill>
              </a:rPr>
              <a:t>Recommendation 1: </a:t>
            </a:r>
            <a:r>
              <a:rPr lang="en-GB" sz="2800" dirty="0">
                <a:solidFill>
                  <a:schemeClr val="bg1"/>
                </a:solidFill>
              </a:rPr>
              <a:t>Use SINBAD classification system for communication between health professionals (GRADE recommendation: Strong; Quality of evidence: Moderate) </a:t>
            </a:r>
          </a:p>
        </p:txBody>
      </p:sp>
      <p:sp>
        <p:nvSpPr>
          <p:cNvPr id="6" name="Tekstvak 5">
            <a:extLst>
              <a:ext uri="{FF2B5EF4-FFF2-40B4-BE49-F238E27FC236}">
                <a16:creationId xmlns:a16="http://schemas.microsoft.com/office/drawing/2014/main" id="{517AF02D-4814-491A-BA33-E428921894D4}"/>
              </a:ext>
            </a:extLst>
          </p:cNvPr>
          <p:cNvSpPr txBox="1"/>
          <p:nvPr/>
        </p:nvSpPr>
        <p:spPr>
          <a:xfrm>
            <a:off x="6895750" y="227809"/>
            <a:ext cx="5177141" cy="307777"/>
          </a:xfrm>
          <a:prstGeom prst="rect">
            <a:avLst/>
          </a:prstGeom>
          <a:noFill/>
        </p:spPr>
        <p:txBody>
          <a:bodyPr wrap="square" rtlCol="0">
            <a:spAutoFit/>
          </a:bodyPr>
          <a:lstStyle/>
          <a:p>
            <a:r>
              <a:rPr lang="nl-NL" sz="1400" dirty="0">
                <a:latin typeface="Tahoma" panose="020B0604030504040204" pitchFamily="34" charset="0"/>
                <a:ea typeface="Tahoma" panose="020B0604030504040204" pitchFamily="34" charset="0"/>
                <a:cs typeface="Tahoma" panose="020B0604030504040204" pitchFamily="34" charset="0"/>
              </a:rPr>
              <a:t>Slides </a:t>
            </a:r>
            <a:r>
              <a:rPr lang="nl-NL" sz="1400" dirty="0" err="1">
                <a:latin typeface="Tahoma" panose="020B0604030504040204" pitchFamily="34" charset="0"/>
                <a:ea typeface="Tahoma" panose="020B0604030504040204" pitchFamily="34" charset="0"/>
                <a:cs typeface="Tahoma" panose="020B0604030504040204" pitchFamily="34" charset="0"/>
              </a:rPr>
              <a:t>courtesy</a:t>
            </a:r>
            <a:r>
              <a:rPr lang="nl-NL" sz="1400" dirty="0">
                <a:latin typeface="Tahoma" panose="020B0604030504040204" pitchFamily="34" charset="0"/>
                <a:ea typeface="Tahoma" panose="020B0604030504040204" pitchFamily="34" charset="0"/>
                <a:cs typeface="Tahoma" panose="020B0604030504040204" pitchFamily="34" charset="0"/>
              </a:rPr>
              <a:t> IWGDF; </a:t>
            </a:r>
            <a:r>
              <a:rPr lang="nl-NL" sz="1400" dirty="0" err="1">
                <a:latin typeface="Tahoma" panose="020B0604030504040204" pitchFamily="34" charset="0"/>
                <a:ea typeface="Tahoma" panose="020B0604030504040204" pitchFamily="34" charset="0"/>
                <a:cs typeface="Tahoma" panose="020B0604030504040204" pitchFamily="34" charset="0"/>
              </a:rPr>
              <a:t>available</a:t>
            </a:r>
            <a:r>
              <a:rPr lang="nl-NL" sz="1400" dirty="0">
                <a:latin typeface="Tahoma" panose="020B0604030504040204" pitchFamily="34" charset="0"/>
                <a:ea typeface="Tahoma" panose="020B0604030504040204" pitchFamily="34" charset="0"/>
                <a:cs typeface="Tahoma" panose="020B0604030504040204" pitchFamily="34" charset="0"/>
              </a:rPr>
              <a:t> at: </a:t>
            </a:r>
            <a:r>
              <a:rPr lang="nl-NL" sz="1400" u="sng" dirty="0">
                <a:latin typeface="Tahoma" panose="020B0604030504040204" pitchFamily="34" charset="0"/>
                <a:ea typeface="Tahoma" panose="020B0604030504040204" pitchFamily="34" charset="0"/>
                <a:cs typeface="Tahoma" panose="020B0604030504040204" pitchFamily="34" charset="0"/>
              </a:rPr>
              <a:t>www.iwgdfguidelines.org</a:t>
            </a:r>
          </a:p>
        </p:txBody>
      </p:sp>
    </p:spTree>
    <p:extLst>
      <p:ext uri="{BB962C8B-B14F-4D97-AF65-F5344CB8AC3E}">
        <p14:creationId xmlns:p14="http://schemas.microsoft.com/office/powerpoint/2010/main" val="4222705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382C0"/>
        </a:solidFill>
        <a:effectLst/>
      </p:bgPr>
    </p:bg>
    <p:spTree>
      <p:nvGrpSpPr>
        <p:cNvPr id="1" name=""/>
        <p:cNvGrpSpPr/>
        <p:nvPr/>
      </p:nvGrpSpPr>
      <p:grpSpPr>
        <a:xfrm>
          <a:off x="0" y="0"/>
          <a:ext cx="0" cy="0"/>
          <a:chOff x="0" y="0"/>
          <a:chExt cx="0" cy="0"/>
        </a:xfrm>
      </p:grpSpPr>
      <p:pic>
        <p:nvPicPr>
          <p:cNvPr id="12" name="Tijdelijke aanduiding voor inhoud 11">
            <a:extLst>
              <a:ext uri="{FF2B5EF4-FFF2-40B4-BE49-F238E27FC236}">
                <a16:creationId xmlns:a16="http://schemas.microsoft.com/office/drawing/2014/main" id="{20BA46C6-5D54-4BF4-83A7-30F22E021931}"/>
              </a:ext>
            </a:extLst>
          </p:cNvPr>
          <p:cNvPicPr>
            <a:picLocks noGrp="1" noChangeAspect="1"/>
          </p:cNvPicPr>
          <p:nvPr>
            <p:ph sz="half" idx="4294967295"/>
          </p:nvPr>
        </p:nvPicPr>
        <p:blipFill>
          <a:blip r:embed="rId2" cstate="hqprint">
            <a:extLst>
              <a:ext uri="{28A0092B-C50C-407E-A947-70E740481C1C}">
                <a14:useLocalDpi xmlns:a14="http://schemas.microsoft.com/office/drawing/2010/main" val="0"/>
              </a:ext>
            </a:extLst>
          </a:blip>
          <a:stretch>
            <a:fillRect/>
          </a:stretch>
        </p:blipFill>
        <p:spPr>
          <a:xfrm>
            <a:off x="-22225" y="0"/>
            <a:ext cx="12214225" cy="763588"/>
          </a:xfrm>
        </p:spPr>
      </p:pic>
      <p:pic>
        <p:nvPicPr>
          <p:cNvPr id="2" name="Picture 1">
            <a:extLst>
              <a:ext uri="{FF2B5EF4-FFF2-40B4-BE49-F238E27FC236}">
                <a16:creationId xmlns:a16="http://schemas.microsoft.com/office/drawing/2014/main" id="{DC2619FE-D0A4-7F4C-B95B-1C73AF4D7088}"/>
              </a:ext>
            </a:extLst>
          </p:cNvPr>
          <p:cNvPicPr>
            <a:picLocks noChangeAspect="1"/>
          </p:cNvPicPr>
          <p:nvPr/>
        </p:nvPicPr>
        <p:blipFill>
          <a:blip r:embed="rId3"/>
          <a:stretch>
            <a:fillRect/>
          </a:stretch>
        </p:blipFill>
        <p:spPr>
          <a:xfrm>
            <a:off x="977456" y="852040"/>
            <a:ext cx="10202502" cy="6005960"/>
          </a:xfrm>
          <a:prstGeom prst="rect">
            <a:avLst/>
          </a:prstGeom>
        </p:spPr>
      </p:pic>
    </p:spTree>
    <p:extLst>
      <p:ext uri="{BB962C8B-B14F-4D97-AF65-F5344CB8AC3E}">
        <p14:creationId xmlns:p14="http://schemas.microsoft.com/office/powerpoint/2010/main" val="2870732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382C0"/>
        </a:solidFill>
        <a:effectLst/>
      </p:bgPr>
    </p:bg>
    <p:spTree>
      <p:nvGrpSpPr>
        <p:cNvPr id="1" name=""/>
        <p:cNvGrpSpPr/>
        <p:nvPr/>
      </p:nvGrpSpPr>
      <p:grpSpPr>
        <a:xfrm>
          <a:off x="0" y="0"/>
          <a:ext cx="0" cy="0"/>
          <a:chOff x="0" y="0"/>
          <a:chExt cx="0" cy="0"/>
        </a:xfrm>
      </p:grpSpPr>
      <p:pic>
        <p:nvPicPr>
          <p:cNvPr id="12" name="Tijdelijke aanduiding voor inhoud 11">
            <a:extLst>
              <a:ext uri="{FF2B5EF4-FFF2-40B4-BE49-F238E27FC236}">
                <a16:creationId xmlns:a16="http://schemas.microsoft.com/office/drawing/2014/main" id="{20BA46C6-5D54-4BF4-83A7-30F22E021931}"/>
              </a:ext>
            </a:extLst>
          </p:cNvPr>
          <p:cNvPicPr>
            <a:picLocks noGrp="1" noChangeAspect="1"/>
          </p:cNvPicPr>
          <p:nvPr>
            <p:ph sz="half" idx="1"/>
          </p:nvPr>
        </p:nvPicPr>
        <p:blipFill>
          <a:blip r:embed="rId2" cstate="hqprint">
            <a:extLst>
              <a:ext uri="{28A0092B-C50C-407E-A947-70E740481C1C}">
                <a14:useLocalDpi xmlns:a14="http://schemas.microsoft.com/office/drawing/2010/main" val="0"/>
              </a:ext>
            </a:extLst>
          </a:blip>
          <a:stretch>
            <a:fillRect/>
          </a:stretch>
        </p:blipFill>
        <p:spPr>
          <a:xfrm>
            <a:off x="0" y="0"/>
            <a:ext cx="12214367" cy="763397"/>
          </a:xfrm>
        </p:spPr>
      </p:pic>
      <p:sp>
        <p:nvSpPr>
          <p:cNvPr id="5" name="Content Placeholder 4">
            <a:extLst>
              <a:ext uri="{FF2B5EF4-FFF2-40B4-BE49-F238E27FC236}">
                <a16:creationId xmlns:a16="http://schemas.microsoft.com/office/drawing/2014/main" id="{16FC1A7E-BDA4-B94E-A38F-0BE4A77E7C1E}"/>
              </a:ext>
            </a:extLst>
          </p:cNvPr>
          <p:cNvSpPr txBox="1">
            <a:spLocks/>
          </p:cNvSpPr>
          <p:nvPr/>
        </p:nvSpPr>
        <p:spPr>
          <a:xfrm>
            <a:off x="0" y="1314395"/>
            <a:ext cx="12192000" cy="6416115"/>
          </a:xfrm>
          <a:prstGeom prst="rect">
            <a:avLst/>
          </a:prstGeom>
          <a:solidFill>
            <a:srgbClr val="A382C0"/>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bg1"/>
                </a:solidFill>
              </a:rPr>
              <a:t>PICO:</a:t>
            </a:r>
            <a:r>
              <a:rPr lang="en-GB" i="1" dirty="0">
                <a:solidFill>
                  <a:schemeClr val="bg1"/>
                </a:solidFill>
              </a:rPr>
              <a:t> In individuals with an active DFU, which classification system should be used in communication between health professionals to optimise referral ?</a:t>
            </a:r>
            <a:endParaRPr lang="en-GB" dirty="0">
              <a:solidFill>
                <a:schemeClr val="bg1"/>
              </a:solidFill>
            </a:endParaRPr>
          </a:p>
          <a:p>
            <a:pPr marL="0" indent="0">
              <a:buNone/>
            </a:pPr>
            <a:endParaRPr lang="en-GB" b="1" dirty="0">
              <a:solidFill>
                <a:schemeClr val="bg1"/>
              </a:solidFill>
            </a:endParaRPr>
          </a:p>
          <a:p>
            <a:pPr marL="0" indent="0">
              <a:buNone/>
            </a:pPr>
            <a:endParaRPr lang="en-GB" b="1" dirty="0">
              <a:solidFill>
                <a:schemeClr val="bg1"/>
              </a:solidFill>
            </a:endParaRPr>
          </a:p>
          <a:p>
            <a:pPr marL="0" indent="0">
              <a:buNone/>
            </a:pPr>
            <a:endParaRPr lang="en-GB" b="1" dirty="0">
              <a:solidFill>
                <a:schemeClr val="bg1"/>
              </a:solidFill>
            </a:endParaRPr>
          </a:p>
          <a:p>
            <a:pPr marL="0" indent="0">
              <a:buNone/>
            </a:pPr>
            <a:endParaRPr lang="en-GB" b="1" dirty="0">
              <a:solidFill>
                <a:schemeClr val="bg1"/>
              </a:solidFill>
            </a:endParaRPr>
          </a:p>
          <a:p>
            <a:pPr marL="0" indent="0">
              <a:buNone/>
            </a:pPr>
            <a:r>
              <a:rPr lang="en-GB" b="1" dirty="0">
                <a:solidFill>
                  <a:schemeClr val="bg1"/>
                </a:solidFill>
              </a:rPr>
              <a:t>Rationale: </a:t>
            </a:r>
            <a:r>
              <a:rPr lang="en-GB" dirty="0">
                <a:solidFill>
                  <a:schemeClr val="bg1"/>
                </a:solidFill>
              </a:rPr>
              <a:t>simple and quick, no specialist equipment, 6/8 of important clinical measures, validated for healing and amputation, good reliability  </a:t>
            </a:r>
          </a:p>
          <a:p>
            <a:pPr marL="0" indent="0">
              <a:buNone/>
            </a:pPr>
            <a:r>
              <a:rPr lang="en-GB" dirty="0">
                <a:solidFill>
                  <a:schemeClr val="bg1"/>
                </a:solidFill>
              </a:rPr>
              <a:t>For communication use individual clinical descriptors rather than total score</a:t>
            </a:r>
          </a:p>
          <a:p>
            <a:pPr marL="0" indent="0">
              <a:buNone/>
            </a:pPr>
            <a:endParaRPr lang="en-GB" b="1" dirty="0">
              <a:solidFill>
                <a:schemeClr val="bg1"/>
              </a:solidFill>
            </a:endParaRPr>
          </a:p>
          <a:p>
            <a:pPr marL="0" indent="0">
              <a:buNone/>
            </a:pPr>
            <a:endParaRPr lang="en-GB" b="1" dirty="0">
              <a:solidFill>
                <a:schemeClr val="bg1"/>
              </a:solidFill>
            </a:endParaRPr>
          </a:p>
          <a:p>
            <a:pPr marL="0" indent="0">
              <a:buNone/>
            </a:pPr>
            <a:endParaRPr lang="en-GB" b="1" dirty="0">
              <a:solidFill>
                <a:schemeClr val="bg1"/>
              </a:solidFill>
            </a:endParaRPr>
          </a:p>
          <a:p>
            <a:pPr marL="0" indent="0">
              <a:buNone/>
            </a:pPr>
            <a:endParaRPr lang="en-GB" b="1" dirty="0">
              <a:solidFill>
                <a:schemeClr val="bg1"/>
              </a:solidFill>
            </a:endParaRPr>
          </a:p>
        </p:txBody>
      </p:sp>
      <p:sp>
        <p:nvSpPr>
          <p:cNvPr id="4" name="Rectangle 3">
            <a:extLst>
              <a:ext uri="{FF2B5EF4-FFF2-40B4-BE49-F238E27FC236}">
                <a16:creationId xmlns:a16="http://schemas.microsoft.com/office/drawing/2014/main" id="{E6B0EA2D-EBD0-5D4C-B144-923CEDAB16C7}"/>
              </a:ext>
            </a:extLst>
          </p:cNvPr>
          <p:cNvSpPr/>
          <p:nvPr/>
        </p:nvSpPr>
        <p:spPr>
          <a:xfrm>
            <a:off x="268014" y="2396360"/>
            <a:ext cx="11587656" cy="1384995"/>
          </a:xfrm>
          <a:prstGeom prst="rect">
            <a:avLst/>
          </a:prstGeom>
          <a:ln w="25400">
            <a:solidFill>
              <a:schemeClr val="bg1"/>
            </a:solidFill>
          </a:ln>
        </p:spPr>
        <p:txBody>
          <a:bodyPr wrap="square">
            <a:spAutoFit/>
          </a:bodyPr>
          <a:lstStyle/>
          <a:p>
            <a:r>
              <a:rPr lang="en-GB" sz="2800" b="1" dirty="0">
                <a:solidFill>
                  <a:schemeClr val="bg1"/>
                </a:solidFill>
              </a:rPr>
              <a:t>Recommendation 1: </a:t>
            </a:r>
            <a:r>
              <a:rPr lang="en-GB" sz="2800" dirty="0">
                <a:solidFill>
                  <a:schemeClr val="bg1"/>
                </a:solidFill>
              </a:rPr>
              <a:t>Use SINBAD classification system for communication between health professionals (GRADE recommendation: Strong; Quality of evidence: Moderate) </a:t>
            </a:r>
          </a:p>
        </p:txBody>
      </p:sp>
      <p:sp>
        <p:nvSpPr>
          <p:cNvPr id="6" name="Tekstvak 5">
            <a:extLst>
              <a:ext uri="{FF2B5EF4-FFF2-40B4-BE49-F238E27FC236}">
                <a16:creationId xmlns:a16="http://schemas.microsoft.com/office/drawing/2014/main" id="{F16F3811-AEBC-4458-A33E-D22B5D5DDD77}"/>
              </a:ext>
            </a:extLst>
          </p:cNvPr>
          <p:cNvSpPr txBox="1"/>
          <p:nvPr/>
        </p:nvSpPr>
        <p:spPr>
          <a:xfrm>
            <a:off x="6895750" y="227809"/>
            <a:ext cx="5177141" cy="307777"/>
          </a:xfrm>
          <a:prstGeom prst="rect">
            <a:avLst/>
          </a:prstGeom>
          <a:noFill/>
        </p:spPr>
        <p:txBody>
          <a:bodyPr wrap="square" rtlCol="0">
            <a:spAutoFit/>
          </a:bodyPr>
          <a:lstStyle/>
          <a:p>
            <a:r>
              <a:rPr lang="nl-NL" sz="1400" dirty="0">
                <a:latin typeface="Tahoma" panose="020B0604030504040204" pitchFamily="34" charset="0"/>
                <a:ea typeface="Tahoma" panose="020B0604030504040204" pitchFamily="34" charset="0"/>
                <a:cs typeface="Tahoma" panose="020B0604030504040204" pitchFamily="34" charset="0"/>
              </a:rPr>
              <a:t>Slides </a:t>
            </a:r>
            <a:r>
              <a:rPr lang="nl-NL" sz="1400" dirty="0" err="1">
                <a:latin typeface="Tahoma" panose="020B0604030504040204" pitchFamily="34" charset="0"/>
                <a:ea typeface="Tahoma" panose="020B0604030504040204" pitchFamily="34" charset="0"/>
                <a:cs typeface="Tahoma" panose="020B0604030504040204" pitchFamily="34" charset="0"/>
              </a:rPr>
              <a:t>courtesy</a:t>
            </a:r>
            <a:r>
              <a:rPr lang="nl-NL" sz="1400" dirty="0">
                <a:latin typeface="Tahoma" panose="020B0604030504040204" pitchFamily="34" charset="0"/>
                <a:ea typeface="Tahoma" panose="020B0604030504040204" pitchFamily="34" charset="0"/>
                <a:cs typeface="Tahoma" panose="020B0604030504040204" pitchFamily="34" charset="0"/>
              </a:rPr>
              <a:t> IWGDF; </a:t>
            </a:r>
            <a:r>
              <a:rPr lang="nl-NL" sz="1400" dirty="0" err="1">
                <a:latin typeface="Tahoma" panose="020B0604030504040204" pitchFamily="34" charset="0"/>
                <a:ea typeface="Tahoma" panose="020B0604030504040204" pitchFamily="34" charset="0"/>
                <a:cs typeface="Tahoma" panose="020B0604030504040204" pitchFamily="34" charset="0"/>
              </a:rPr>
              <a:t>available</a:t>
            </a:r>
            <a:r>
              <a:rPr lang="nl-NL" sz="1400" dirty="0">
                <a:latin typeface="Tahoma" panose="020B0604030504040204" pitchFamily="34" charset="0"/>
                <a:ea typeface="Tahoma" panose="020B0604030504040204" pitchFamily="34" charset="0"/>
                <a:cs typeface="Tahoma" panose="020B0604030504040204" pitchFamily="34" charset="0"/>
              </a:rPr>
              <a:t> at: </a:t>
            </a:r>
            <a:r>
              <a:rPr lang="nl-NL" sz="1400" u="sng" dirty="0">
                <a:latin typeface="Tahoma" panose="020B0604030504040204" pitchFamily="34" charset="0"/>
                <a:ea typeface="Tahoma" panose="020B0604030504040204" pitchFamily="34" charset="0"/>
                <a:cs typeface="Tahoma" panose="020B0604030504040204" pitchFamily="34" charset="0"/>
              </a:rPr>
              <a:t>www.iwgdfguidelines.org</a:t>
            </a:r>
          </a:p>
        </p:txBody>
      </p:sp>
    </p:spTree>
    <p:extLst>
      <p:ext uri="{BB962C8B-B14F-4D97-AF65-F5344CB8AC3E}">
        <p14:creationId xmlns:p14="http://schemas.microsoft.com/office/powerpoint/2010/main" val="113965438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C909F855B8414D80606AE65CB40A78" ma:contentTypeVersion="10" ma:contentTypeDescription="Een nieuw document maken." ma:contentTypeScope="" ma:versionID="7c9960d0117c4efbc74ecb8c29580b29">
  <xsd:schema xmlns:xsd="http://www.w3.org/2001/XMLSchema" xmlns:xs="http://www.w3.org/2001/XMLSchema" xmlns:p="http://schemas.microsoft.com/office/2006/metadata/properties" xmlns:ns2="155a764d-ffd6-4084-bdfc-3de5c27504dd" xmlns:ns3="c2302feb-588e-480c-80b9-e955fe504760" targetNamespace="http://schemas.microsoft.com/office/2006/metadata/properties" ma:root="true" ma:fieldsID="ec2a42a27bb09af3dfccd096a8cfe523" ns2:_="" ns3:_="">
    <xsd:import namespace="155a764d-ffd6-4084-bdfc-3de5c27504dd"/>
    <xsd:import namespace="c2302feb-588e-480c-80b9-e955fe50476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5a764d-ffd6-4084-bdfc-3de5c27504dd"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302feb-588e-480c-80b9-e955fe50476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6DD929-DC47-4094-8D24-BA75CA8A77DF}">
  <ds:schemaRefs>
    <ds:schemaRef ds:uri="http://schemas.microsoft.com/sharepoint/v3/contenttype/forms"/>
  </ds:schemaRefs>
</ds:datastoreItem>
</file>

<file path=customXml/itemProps2.xml><?xml version="1.0" encoding="utf-8"?>
<ds:datastoreItem xmlns:ds="http://schemas.openxmlformats.org/officeDocument/2006/customXml" ds:itemID="{46E3E865-52FE-492D-A5D8-F7232278AD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5a764d-ffd6-4084-bdfc-3de5c27504dd"/>
    <ds:schemaRef ds:uri="c2302feb-588e-480c-80b9-e955fe5047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984CEE-8162-4B58-99A1-AE01E4A103D5}">
  <ds:schemaRefs>
    <ds:schemaRef ds:uri="http://purl.org/dc/elements/1.1/"/>
    <ds:schemaRef ds:uri="http://purl.org/dc/terms/"/>
    <ds:schemaRef ds:uri="http://schemas.microsoft.com/office/2006/documentManagement/types"/>
    <ds:schemaRef ds:uri="http://schemas.openxmlformats.org/package/2006/metadata/core-properties"/>
    <ds:schemaRef ds:uri="c2302feb-588e-480c-80b9-e955fe504760"/>
    <ds:schemaRef ds:uri="http://www.w3.org/XML/1998/namespace"/>
    <ds:schemaRef ds:uri="http://schemas.microsoft.com/office/infopath/2007/PartnerControls"/>
    <ds:schemaRef ds:uri="155a764d-ffd6-4084-bdfc-3de5c27504dd"/>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645</TotalTime>
  <Words>912</Words>
  <Application>Microsoft Office PowerPoint</Application>
  <PresentationFormat>Breedbeeld</PresentationFormat>
  <Paragraphs>104</Paragraphs>
  <Slides>18</Slides>
  <Notes>0</Notes>
  <HiddenSlides>0</HiddenSlides>
  <MMClips>0</MMClips>
  <ScaleCrop>false</ScaleCrop>
  <HeadingPairs>
    <vt:vector size="8" baseType="variant">
      <vt:variant>
        <vt:lpstr>Gebruikte lettertypen</vt:lpstr>
      </vt:variant>
      <vt:variant>
        <vt:i4>4</vt:i4>
      </vt:variant>
      <vt:variant>
        <vt:lpstr>Thema</vt:lpstr>
      </vt:variant>
      <vt:variant>
        <vt:i4>1</vt:i4>
      </vt:variant>
      <vt:variant>
        <vt:lpstr>Ingesloten OLE-bronprogramma's</vt:lpstr>
      </vt:variant>
      <vt:variant>
        <vt:i4>1</vt:i4>
      </vt:variant>
      <vt:variant>
        <vt:lpstr>Diatitels</vt:lpstr>
      </vt:variant>
      <vt:variant>
        <vt:i4>18</vt:i4>
      </vt:variant>
    </vt:vector>
  </HeadingPairs>
  <TitlesOfParts>
    <vt:vector size="24" baseType="lpstr">
      <vt:lpstr>Arial</vt:lpstr>
      <vt:lpstr>Calibri</vt:lpstr>
      <vt:lpstr>Calibri Light</vt:lpstr>
      <vt:lpstr>Tahoma</vt:lpstr>
      <vt:lpstr>Kantoorthema</vt:lpstr>
      <vt:lpstr>Document</vt:lpstr>
      <vt:lpstr>PowerPoint-presentatie</vt:lpstr>
      <vt:lpstr>Diabetic Foot Ulcers- why do we need to classify?</vt:lpstr>
      <vt:lpstr>In which clinical situations would classification be useful?</vt:lpstr>
      <vt:lpstr>Methodology</vt:lpstr>
      <vt:lpstr>Currently published classifications:  Quality and recommendations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Jaap van Netten</dc:creator>
  <cp:lastModifiedBy>Jaap van Netten</cp:lastModifiedBy>
  <cp:revision>34</cp:revision>
  <dcterms:created xsi:type="dcterms:W3CDTF">2019-04-27T08:54:06Z</dcterms:created>
  <dcterms:modified xsi:type="dcterms:W3CDTF">2019-09-30T08:20:34Z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0x0101000BC909F855B8414D80606AE65CB40A78</vt:lpwstr>
  </property>
</Properties>
</file>